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Diagnostic Tools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Digital Rectal Exam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711200" y="1656754"/>
            <a:ext cx="6805944" cy="7440680"/>
          </a:xfrm>
          <a:prstGeom prst="rect">
            <a:avLst/>
          </a:prstGeom>
        </p:spPr>
        <p:txBody>
          <a:bodyPr/>
          <a:lstStyle/>
          <a:p>
            <a:pPr lvl="0" marL="353568" indent="-353568" defTabSz="508254">
              <a:spcBef>
                <a:spcPts val="3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06">
                <a:solidFill>
                  <a:srgbClr val="EBEBEB"/>
                </a:solidFill>
                <a:effectLst>
                  <a:outerShdw sx="100000" sy="100000" kx="0" ky="0" algn="b" rotWithShape="0" blurRad="44196" dist="22098" dir="5400000">
                    <a:srgbClr val="000000"/>
                  </a:outerShdw>
                </a:effectLst>
              </a:rPr>
              <a:t>DRE</a:t>
            </a:r>
            <a:endParaRPr sz="3306">
              <a:solidFill>
                <a:srgbClr val="EBEBEB"/>
              </a:solidFill>
              <a:effectLst>
                <a:outerShdw sx="100000" sy="100000" kx="0" ky="0" algn="b" rotWithShape="0" blurRad="44196" dist="22098" dir="5400000">
                  <a:srgbClr val="000000"/>
                </a:outerShdw>
              </a:effectLst>
            </a:endParaRPr>
          </a:p>
          <a:p>
            <a:pPr lvl="1" marL="707136" indent="-353568" defTabSz="508254">
              <a:spcBef>
                <a:spcPts val="3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06">
                <a:solidFill>
                  <a:srgbClr val="EBEBEB"/>
                </a:solidFill>
                <a:effectLst>
                  <a:outerShdw sx="100000" sy="100000" kx="0" ky="0" algn="b" rotWithShape="0" blurRad="44196" dist="22098" dir="5400000">
                    <a:srgbClr val="000000"/>
                  </a:outerShdw>
                </a:effectLst>
              </a:rPr>
              <a:t>finger inserted into rectum to check for abnormalities of prostate gland </a:t>
            </a:r>
            <a:endParaRPr sz="3306">
              <a:solidFill>
                <a:srgbClr val="EBEBEB"/>
              </a:solidFill>
              <a:effectLst>
                <a:outerShdw sx="100000" sy="100000" kx="0" ky="0" algn="b" rotWithShape="0" blurRad="44196" dist="22098" dir="5400000">
                  <a:srgbClr val="000000"/>
                </a:outerShdw>
              </a:effectLst>
            </a:endParaRPr>
          </a:p>
          <a:p>
            <a:pPr lvl="1" marL="707136" indent="-353568" defTabSz="508254">
              <a:spcBef>
                <a:spcPts val="3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06">
                <a:solidFill>
                  <a:srgbClr val="EBEBEB"/>
                </a:solidFill>
                <a:effectLst>
                  <a:outerShdw sx="100000" sy="100000" kx="0" ky="0" algn="b" rotWithShape="0" blurRad="44196" dist="22098" dir="5400000">
                    <a:srgbClr val="000000"/>
                  </a:outerShdw>
                </a:effectLst>
              </a:rPr>
              <a:t>growths or enlargement of gland</a:t>
            </a:r>
            <a:endParaRPr sz="3306">
              <a:solidFill>
                <a:srgbClr val="EBEBEB"/>
              </a:solidFill>
              <a:effectLst>
                <a:outerShdw sx="100000" sy="100000" kx="0" ky="0" algn="b" rotWithShape="0" blurRad="44196" dist="22098" dir="5400000">
                  <a:srgbClr val="000000"/>
                </a:outerShdw>
              </a:effectLst>
            </a:endParaRPr>
          </a:p>
          <a:p>
            <a:pPr lvl="1" marL="707136" indent="-353568" defTabSz="508254">
              <a:spcBef>
                <a:spcPts val="3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06">
                <a:solidFill>
                  <a:srgbClr val="EBEBEB"/>
                </a:solidFill>
                <a:effectLst>
                  <a:outerShdw sx="100000" sy="100000" kx="0" ky="0" algn="b" rotWithShape="0" blurRad="44196" dist="22098" dir="5400000">
                    <a:srgbClr val="000000"/>
                  </a:outerShdw>
                </a:effectLst>
              </a:rPr>
              <a:t>females checked for problems in reproductive organs</a:t>
            </a:r>
            <a:endParaRPr sz="3306">
              <a:solidFill>
                <a:srgbClr val="EBEBEB"/>
              </a:solidFill>
              <a:effectLst>
                <a:outerShdw sx="100000" sy="100000" kx="0" ky="0" algn="b" rotWithShape="0" blurRad="44196" dist="22098" dir="5400000">
                  <a:srgbClr val="000000"/>
                </a:outerShdw>
              </a:effectLst>
            </a:endParaRPr>
          </a:p>
          <a:p>
            <a:pPr lvl="1" marL="707136" indent="-353568" defTabSz="508254">
              <a:spcBef>
                <a:spcPts val="3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06">
                <a:solidFill>
                  <a:srgbClr val="EBEBEB"/>
                </a:solidFill>
                <a:effectLst>
                  <a:outerShdw sx="100000" sy="100000" kx="0" ky="0" algn="b" rotWithShape="0" blurRad="44196" dist="22098" dir="5400000">
                    <a:srgbClr val="000000"/>
                  </a:outerShdw>
                </a:effectLst>
              </a:rPr>
              <a:t>Hemorrhoids or growths in rectum</a:t>
            </a:r>
          </a:p>
        </p:txBody>
      </p:sp>
      <p:pic>
        <p:nvPicPr>
          <p:cNvPr id="3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4733" y="3124200"/>
            <a:ext cx="5842001" cy="381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Pap Smear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626533" y="1695450"/>
            <a:ext cx="6214137" cy="636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Cervical cancer testing</a:t>
            </a:r>
            <a:endParaRPr sz="45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Cells gently scraped from inside of cervix</a:t>
            </a:r>
            <a:endParaRPr sz="45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Cells sent to lab for analysis for abnormalities</a:t>
            </a:r>
          </a:p>
        </p:txBody>
      </p:sp>
      <p:pic>
        <p:nvPicPr>
          <p:cNvPr id="4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0550" y="3680883"/>
            <a:ext cx="6364666" cy="42353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762000" y="-436034"/>
            <a:ext cx="11480800" cy="2146301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Pap Smear</a:t>
            </a:r>
          </a:p>
        </p:txBody>
      </p:sp>
      <p:pic>
        <p:nvPicPr>
          <p:cNvPr id="4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447" y="1426633"/>
            <a:ext cx="5383762" cy="4396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34666" y="1426633"/>
            <a:ext cx="5797897" cy="4396739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/>
        </p:nvSpPr>
        <p:spPr>
          <a:xfrm>
            <a:off x="6419688" y="5065832"/>
            <a:ext cx="1723290" cy="671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Normal</a:t>
            </a:r>
          </a:p>
        </p:txBody>
      </p:sp>
      <p:sp>
        <p:nvSpPr>
          <p:cNvPr id="47" name="Shape 47"/>
          <p:cNvSpPr/>
          <p:nvPr/>
        </p:nvSpPr>
        <p:spPr>
          <a:xfrm>
            <a:off x="1980315" y="5065832"/>
            <a:ext cx="3896437" cy="671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Adenocarcinoma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Biopsy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762000" y="2413000"/>
            <a:ext cx="7445310" cy="6362700"/>
          </a:xfrm>
          <a:prstGeom prst="rect">
            <a:avLst/>
          </a:prstGeom>
        </p:spPr>
        <p:txBody>
          <a:bodyPr/>
          <a:lstStyle/>
          <a:p>
            <a:pPr lvl="0" marL="390143" indent="-390143" defTabSz="560831">
              <a:spcBef>
                <a:spcPts val="4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839">
                <a:solidFill>
                  <a:srgbClr val="EBEBEB"/>
                </a:solidFill>
                <a:effectLst>
                  <a:outerShdw sx="100000" sy="100000" kx="0" ky="0" algn="b" rotWithShape="0" blurRad="48768" dist="24384" dir="5400000">
                    <a:srgbClr val="000000"/>
                  </a:outerShdw>
                </a:effectLst>
              </a:rPr>
              <a:t>Tissue sample taken from body</a:t>
            </a:r>
            <a:endParaRPr sz="3839">
              <a:solidFill>
                <a:srgbClr val="EBEBEB"/>
              </a:solidFill>
              <a:effectLst>
                <a:outerShdw sx="100000" sy="100000" kx="0" ky="0" algn="b" rotWithShape="0" blurRad="48768" dist="24384" dir="5400000">
                  <a:srgbClr val="000000"/>
                </a:outerShdw>
              </a:effectLst>
            </a:endParaRPr>
          </a:p>
          <a:p>
            <a:pPr lvl="0" marL="390143" indent="-390143" defTabSz="560831">
              <a:spcBef>
                <a:spcPts val="4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839">
                <a:solidFill>
                  <a:srgbClr val="EBEBEB"/>
                </a:solidFill>
                <a:effectLst>
                  <a:outerShdw sx="100000" sy="100000" kx="0" ky="0" algn="b" rotWithShape="0" blurRad="48768" dist="24384" dir="5400000">
                    <a:srgbClr val="000000"/>
                  </a:outerShdw>
                </a:effectLst>
              </a:rPr>
              <a:t>Done if initial tests on tissues are abnormal</a:t>
            </a:r>
            <a:endParaRPr sz="3839">
              <a:solidFill>
                <a:srgbClr val="EBEBEB"/>
              </a:solidFill>
              <a:effectLst>
                <a:outerShdw sx="100000" sy="100000" kx="0" ky="0" algn="b" rotWithShape="0" blurRad="48768" dist="24384" dir="5400000">
                  <a:srgbClr val="000000"/>
                </a:outerShdw>
              </a:effectLst>
            </a:endParaRPr>
          </a:p>
          <a:p>
            <a:pPr lvl="0" marL="390143" indent="-390143" defTabSz="560831">
              <a:spcBef>
                <a:spcPts val="4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839">
                <a:solidFill>
                  <a:srgbClr val="EBEBEB"/>
                </a:solidFill>
                <a:effectLst>
                  <a:outerShdw sx="100000" sy="100000" kx="0" ky="0" algn="b" rotWithShape="0" blurRad="48768" dist="24384" dir="5400000">
                    <a:srgbClr val="000000"/>
                  </a:outerShdw>
                </a:effectLst>
              </a:rPr>
              <a:t>Area is numbed and tissue removed</a:t>
            </a:r>
            <a:endParaRPr sz="3839">
              <a:solidFill>
                <a:srgbClr val="EBEBEB"/>
              </a:solidFill>
              <a:effectLst>
                <a:outerShdw sx="100000" sy="100000" kx="0" ky="0" algn="b" rotWithShape="0" blurRad="48768" dist="24384" dir="5400000">
                  <a:srgbClr val="000000"/>
                </a:outerShdw>
              </a:effectLst>
            </a:endParaRPr>
          </a:p>
          <a:p>
            <a:pPr lvl="0" marL="390143" indent="-390143" defTabSz="560831">
              <a:spcBef>
                <a:spcPts val="4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839">
                <a:solidFill>
                  <a:srgbClr val="EBEBEB"/>
                </a:solidFill>
                <a:effectLst>
                  <a:outerShdw sx="100000" sy="100000" kx="0" ky="0" algn="b" rotWithShape="0" blurRad="48768" dist="24384" dir="5400000">
                    <a:srgbClr val="000000"/>
                  </a:outerShdw>
                </a:effectLst>
              </a:rPr>
              <a:t>Usually only definitive diagnosis of for most cancers </a:t>
            </a:r>
          </a:p>
        </p:txBody>
      </p:sp>
      <p:pic>
        <p:nvPicPr>
          <p:cNvPr id="5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94650" y="1894206"/>
            <a:ext cx="4970990" cy="5965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Types of Biopsies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Bone marrow (hip)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Endoscopic (mouth, rectum, urinary tract, incision)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Needle (skin, breast, lymph nodes)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Skin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Surgical (breast or lymph, if other results inconclusive)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