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Hallmarks of Cancer</a:t>
            </a:r>
            <a:endParaRPr b="1" sz="6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Covered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Sustain proliferative signaling-oncogenes</a:t>
            </a:r>
            <a:endParaRPr sz="41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Evade growth suppressors-tumor suppressor genes</a:t>
            </a:r>
            <a:endParaRPr sz="41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Enable replicative immortality- telomeres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Hallmarks of Cancer to Discover!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Resist Cell Death</a:t>
            </a:r>
            <a:endParaRPr sz="47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Angiogenesis</a:t>
            </a:r>
            <a:endParaRPr sz="47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Metastasis and Invasion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Tumorigenesis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Tumorigenesis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700"/>
            </a:lvl1pPr>
            <a:lvl2pPr>
              <a:defRPr sz="4700"/>
            </a:lvl2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AKA carcinogenesis or oncogenesis</a:t>
            </a:r>
            <a:endParaRPr sz="47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literally the creation of cancer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Tumorigenesis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762000" y="2413000"/>
            <a:ext cx="6025038" cy="6362700"/>
          </a:xfrm>
          <a:prstGeom prst="rect">
            <a:avLst/>
          </a:prstGeom>
        </p:spPr>
        <p:txBody>
          <a:bodyPr/>
          <a:lstStyle/>
          <a:p>
            <a:pPr lvl="1" marL="804672" indent="-402336" defTabSz="578358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653">
                <a:solidFill>
                  <a:srgbClr val="EBEBEB"/>
                </a:solidFill>
                <a:effectLst>
                  <a:outerShdw sx="100000" sy="100000" kx="0" ky="0" algn="b" rotWithShape="0" blurRad="50292" dist="25146" dir="5400000">
                    <a:srgbClr val="000000"/>
                  </a:outerShdw>
                </a:effectLst>
              </a:rPr>
              <a:t>Hyperplasia-too many cells resulting from uncontrolled cell division</a:t>
            </a:r>
            <a:endParaRPr sz="4653">
              <a:solidFill>
                <a:srgbClr val="EBEBEB"/>
              </a:solidFill>
              <a:effectLst>
                <a:outerShdw sx="100000" sy="100000" kx="0" ky="0" algn="b" rotWithShape="0" blurRad="50292" dist="25146" dir="5400000">
                  <a:srgbClr val="000000"/>
                </a:outerShdw>
              </a:effectLst>
            </a:endParaRPr>
          </a:p>
          <a:p>
            <a:pPr lvl="1" marL="804672" indent="-402336" defTabSz="578358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653">
                <a:solidFill>
                  <a:srgbClr val="EBEBEB"/>
                </a:solidFill>
                <a:effectLst>
                  <a:outerShdw sx="100000" sy="100000" kx="0" ky="0" algn="b" rotWithShape="0" blurRad="50292" dist="25146" dir="5400000">
                    <a:srgbClr val="000000"/>
                  </a:outerShdw>
                </a:effectLst>
              </a:rPr>
              <a:t>Appear normal, but there is loss of control of growth</a:t>
            </a:r>
          </a:p>
        </p:txBody>
      </p:sp>
      <p:pic>
        <p:nvPicPr>
          <p:cNvPr id="4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3483" y="3138805"/>
            <a:ext cx="6025037" cy="4009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Tumorigenesis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389466" y="2419350"/>
            <a:ext cx="6025038" cy="6362700"/>
          </a:xfrm>
          <a:prstGeom prst="rect">
            <a:avLst/>
          </a:prstGeom>
        </p:spPr>
        <p:txBody>
          <a:bodyPr/>
          <a:lstStyle/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Dysplasia-further growth, some abnormal changes to cell</a:t>
            </a:r>
          </a:p>
        </p:txBody>
      </p:sp>
      <p:pic>
        <p:nvPicPr>
          <p:cNvPr id="5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1366" y="3051640"/>
            <a:ext cx="6025038" cy="39227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Tumorigenesis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389466" y="2419350"/>
            <a:ext cx="6025038" cy="6362700"/>
          </a:xfrm>
          <a:prstGeom prst="rect">
            <a:avLst/>
          </a:prstGeom>
        </p:spPr>
        <p:txBody>
          <a:bodyPr/>
          <a:lstStyle/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Anaplasia-cells become more abnormal and spread over wider area of tissue</a:t>
            </a:r>
            <a:endParaRPr sz="47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Cells lose their original function</a:t>
            </a:r>
          </a:p>
        </p:txBody>
      </p:sp>
      <p:pic>
        <p:nvPicPr>
          <p:cNvPr id="5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9256" y="3424145"/>
            <a:ext cx="6191192" cy="40678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