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t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tif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Cancer and the Cell Cycle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Restriction Point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762000" y="2374900"/>
            <a:ext cx="5384800" cy="4000236"/>
          </a:xfrm>
          <a:prstGeom prst="rect">
            <a:avLst/>
          </a:prstGeom>
        </p:spPr>
        <p:txBody>
          <a:bodyPr/>
          <a:lstStyle/>
          <a:p>
            <a:pPr lvl="0" marL="342899" indent="-342899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Is the cell big enough?</a:t>
            </a:r>
            <a:endParaRPr sz="40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 marL="342899" indent="-342899">
              <a:defRPr sz="1800">
                <a:solidFill>
                  <a:srgbClr val="000000"/>
                </a:solidFill>
                <a:effectLst/>
              </a:defRPr>
            </a:pPr>
            <a:r>
              <a:rPr sz="40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Is the internal and external environment suitable?</a:t>
            </a:r>
          </a:p>
        </p:txBody>
      </p:sp>
      <p:pic>
        <p:nvPicPr>
          <p:cNvPr id="36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71823" y="3348004"/>
            <a:ext cx="5580761" cy="34781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Restriction Point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762000" y="1763249"/>
            <a:ext cx="11480800" cy="7012451"/>
          </a:xfrm>
          <a:prstGeom prst="rect">
            <a:avLst/>
          </a:prstGeom>
        </p:spPr>
        <p:txBody>
          <a:bodyPr/>
          <a:lstStyle/>
          <a:p>
            <a:pPr lvl="0" marL="345440" indent="-345440" defTabSz="496570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40">
                <a:solidFill>
                  <a:srgbClr val="EBEBEB"/>
                </a:solidFill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rPr>
              <a:t>Most cancers are caused by disregulation at this point</a:t>
            </a:r>
            <a:endParaRPr sz="3740">
              <a:solidFill>
                <a:srgbClr val="EBEBEB"/>
              </a:solidFill>
              <a:effectLst>
                <a:outerShdw sx="100000" sy="100000" kx="0" ky="0" algn="b" rotWithShape="0" blurRad="43180" dist="21590" dir="5400000">
                  <a:srgbClr val="000000"/>
                </a:outerShdw>
              </a:effectLst>
            </a:endParaRPr>
          </a:p>
          <a:p>
            <a:pPr lvl="0" marL="345440" indent="-345440" defTabSz="496570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40">
                <a:solidFill>
                  <a:srgbClr val="EBEBEB"/>
                </a:solidFill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rPr>
              <a:t>Mutated genes Cdk’s and CKI’s</a:t>
            </a:r>
            <a:endParaRPr sz="3740">
              <a:solidFill>
                <a:srgbClr val="EBEBEB"/>
              </a:solidFill>
              <a:effectLst>
                <a:outerShdw sx="100000" sy="100000" kx="0" ky="0" algn="b" rotWithShape="0" blurRad="43180" dist="21590" dir="5400000">
                  <a:srgbClr val="000000"/>
                </a:outerShdw>
              </a:effectLst>
            </a:endParaRPr>
          </a:p>
          <a:p>
            <a:pPr lvl="1" marL="690880" indent="-345440" defTabSz="496570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40">
                <a:solidFill>
                  <a:srgbClr val="EBEBEB"/>
                </a:solidFill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rPr>
              <a:t>mutations lower the standard for cell checkpoint</a:t>
            </a:r>
            <a:endParaRPr sz="3740">
              <a:solidFill>
                <a:srgbClr val="EBEBEB"/>
              </a:solidFill>
              <a:effectLst>
                <a:outerShdw sx="100000" sy="100000" kx="0" ky="0" algn="b" rotWithShape="0" blurRad="43180" dist="21590" dir="5400000">
                  <a:srgbClr val="000000"/>
                </a:outerShdw>
              </a:effectLst>
            </a:endParaRPr>
          </a:p>
          <a:p>
            <a:pPr lvl="1" marL="690880" indent="-345440" defTabSz="496570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40">
                <a:solidFill>
                  <a:srgbClr val="EBEBEB"/>
                </a:solidFill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rPr>
              <a:t>errors are made, but cell progresses through cycle anyway</a:t>
            </a:r>
            <a:endParaRPr sz="3740">
              <a:solidFill>
                <a:srgbClr val="EBEBEB"/>
              </a:solidFill>
              <a:effectLst>
                <a:outerShdw sx="100000" sy="100000" kx="0" ky="0" algn="b" rotWithShape="0" blurRad="43180" dist="21590" dir="5400000">
                  <a:srgbClr val="000000"/>
                </a:outerShdw>
              </a:effectLst>
            </a:endParaRPr>
          </a:p>
          <a:p>
            <a:pPr lvl="0" marL="345440" indent="-345440" defTabSz="496570">
              <a:spcBef>
                <a:spcPts val="35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740">
                <a:solidFill>
                  <a:srgbClr val="EBEBEB"/>
                </a:solidFill>
                <a:effectLst>
                  <a:outerShdw sx="100000" sy="100000" kx="0" ky="0" algn="b" rotWithShape="0" blurRad="43180" dist="21590" dir="5400000">
                    <a:srgbClr val="000000"/>
                  </a:outerShdw>
                </a:effectLst>
              </a:rPr>
              <a:t>SV40, Papillomaviruses, and adenoviruses affect the CDK and CKI genes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G2 Checkpoint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423333" y="2399638"/>
            <a:ext cx="5384801" cy="495432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Is DNA replicated correctly?</a:t>
            </a:r>
            <a:endParaRPr sz="36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Is the cell big enough?</a:t>
            </a:r>
            <a:endParaRPr sz="36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6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Is the environment suitable?</a:t>
            </a:r>
          </a:p>
        </p:txBody>
      </p:sp>
      <p:pic>
        <p:nvPicPr>
          <p:cNvPr id="43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50419" y="3699933"/>
            <a:ext cx="7596762" cy="44443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G2 Checkpoint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762000" y="2159000"/>
            <a:ext cx="11480800" cy="63627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If mistake occurs at Restriction Point, cells rely on G2 and Spindle Checkpoint to catch it.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Damaged DNA checked by sensor proteins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 mistake in G2 means a defective cell is allowed to divide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Spindle Checkpoint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342900" indent="-342900">
              <a:defRPr sz="4700"/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7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Are the chromosomes aligned with a spindle?</a:t>
            </a:r>
          </a:p>
        </p:txBody>
      </p:sp>
      <p:pic>
        <p:nvPicPr>
          <p:cNvPr id="50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48300" y="2604081"/>
            <a:ext cx="7127469" cy="63488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Spindle Checkpoint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Aneuploidy- cells contain an abnormal number of chromosomes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Cancer cells are aneuploid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Defect in chromosome segregation</a:t>
            </a:r>
            <a:endParaRPr sz="42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42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Faulty surveillance at spindle checkpoint leads to aneuploidy and genetic instability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