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defTabSz="584200">
              <a:lnSpc>
                <a:spcPct val="100000"/>
              </a:lnSpc>
              <a:def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</a:lvl1pPr>
          </a:lstStyle>
          <a:p>
            <a:pPr lvl="0"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Body Level One</a:t>
            </a:r>
            <a:endParaRPr sz="4000"/>
          </a:p>
          <a:p>
            <a:pPr lvl="1">
              <a:defRPr sz="1800"/>
            </a:pPr>
            <a:r>
              <a:rPr sz="4000"/>
              <a:t>Body Level Two</a:t>
            </a:r>
            <a:endParaRPr sz="4000"/>
          </a:p>
          <a:p>
            <a:pPr lvl="2">
              <a:defRPr sz="1800"/>
            </a:pPr>
            <a:r>
              <a:rPr sz="4000"/>
              <a:t>Body Level Three</a:t>
            </a:r>
            <a:endParaRPr sz="4000"/>
          </a:p>
          <a:p>
            <a:pPr lvl="3">
              <a:defRPr sz="1800"/>
            </a:pPr>
            <a:r>
              <a:rPr sz="4000"/>
              <a:t>Body Level Four</a:t>
            </a:r>
            <a:endParaRPr sz="4000"/>
          </a:p>
          <a:p>
            <a:pPr lvl="4">
              <a:defRPr sz="1800"/>
            </a:pPr>
            <a:r>
              <a:rPr sz="40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defTabSz="584200">
              <a:lnSpc>
                <a:spcPct val="100000"/>
              </a:lnSpc>
              <a:def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84200">
              <a:lnSpc>
                <a:spcPct val="100000"/>
              </a:lnSpc>
              <a:def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defTabSz="584200">
              <a:lnSpc>
                <a:spcPct val="100000"/>
              </a:lnSpc>
              <a:def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84200">
              <a:lnSpc>
                <a:spcPct val="100000"/>
              </a:lnSpc>
              <a:def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84200">
              <a:lnSpc>
                <a:spcPct val="100000"/>
              </a:lnSpc>
              <a:def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406400" indent="-406400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812800" indent="-406400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19200" indent="-406400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25600" indent="-406400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32000" indent="-406400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584200">
              <a:lnSpc>
                <a:spcPct val="100000"/>
              </a:lnSpc>
              <a:def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defTabSz="584200">
              <a:lnSpc>
                <a:spcPct val="100000"/>
              </a:lnSpc>
              <a:spcBef>
                <a:spcPts val="3200"/>
              </a:spcBef>
              <a:buClr>
                <a:srgbClr val="EBEBEB"/>
              </a:buClr>
              <a:buSzPct val="75000"/>
              <a:buChar char="•"/>
              <a:def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Clr>
                <a:srgbClr val="EBEBEB"/>
              </a:buClr>
              <a:buSzPct val="75000"/>
              <a:buChar char="•"/>
              <a:def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Clr>
                <a:srgbClr val="EBEBEB"/>
              </a:buClr>
              <a:buSzPct val="75000"/>
              <a:buChar char="•"/>
              <a:def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Clr>
                <a:srgbClr val="EBEBEB"/>
              </a:buClr>
              <a:buSzPct val="75000"/>
              <a:buChar char="•"/>
              <a:def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Clr>
                <a:srgbClr val="EBEBEB"/>
              </a:buClr>
              <a:buSzPct val="75000"/>
              <a:buChar char="•"/>
              <a:def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406400" indent="-406400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812800" indent="-406400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19200" indent="-406400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25600" indent="-406400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32000" indent="-406400" defTabSz="584200">
              <a:lnSpc>
                <a:spcPct val="100000"/>
              </a:lnSpc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9332173" y="8888889"/>
            <a:ext cx="3028535" cy="25699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457200">
              <a:lnSpc>
                <a:spcPct val="93000"/>
              </a:lnSpc>
              <a:tabLst>
                <a:tab pos="723900" algn="l"/>
                <a:tab pos="1447800" algn="l"/>
                <a:tab pos="2171700" algn="l"/>
              </a:tabLst>
              <a:def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652288" y="122944"/>
            <a:ext cx="11706371" cy="215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652288" y="2282670"/>
            <a:ext cx="11706371" cy="747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4000"/>
              <a:t>Body Level One</a:t>
            </a:r>
            <a:endParaRPr sz="4000"/>
          </a:p>
          <a:p>
            <a:pPr lvl="1">
              <a:defRPr sz="1800"/>
            </a:pPr>
            <a:r>
              <a:rPr sz="4000"/>
              <a:t>Body Level Two</a:t>
            </a:r>
            <a:endParaRPr sz="4000"/>
          </a:p>
          <a:p>
            <a:pPr lvl="2">
              <a:defRPr sz="1800"/>
            </a:pPr>
            <a:r>
              <a:rPr sz="4000"/>
              <a:t>Body Level Three</a:t>
            </a:r>
            <a:endParaRPr sz="4000"/>
          </a:p>
          <a:p>
            <a:pPr lvl="3">
              <a:defRPr sz="1800"/>
            </a:pPr>
            <a:r>
              <a:rPr sz="4000"/>
              <a:t>Body Level Four</a:t>
            </a:r>
            <a:endParaRPr sz="4000"/>
          </a:p>
          <a:p>
            <a:pPr lvl="4">
              <a:defRPr sz="1800"/>
            </a:pPr>
            <a:r>
              <a:rPr sz="4000"/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 algn="ctr" defTabSz="457200">
        <a:lnSpc>
          <a:spcPct val="93000"/>
        </a:lnSpc>
        <a:defRPr sz="5600">
          <a:latin typeface="Arial"/>
          <a:ea typeface="Arial"/>
          <a:cs typeface="Arial"/>
          <a:sym typeface="Arial"/>
        </a:defRPr>
      </a:lvl1pPr>
      <a:lvl2pPr algn="ctr" defTabSz="457200">
        <a:lnSpc>
          <a:spcPct val="93000"/>
        </a:lnSpc>
        <a:defRPr sz="5600">
          <a:latin typeface="Arial"/>
          <a:ea typeface="Arial"/>
          <a:cs typeface="Arial"/>
          <a:sym typeface="Arial"/>
        </a:defRPr>
      </a:lvl2pPr>
      <a:lvl3pPr algn="ctr" defTabSz="457200">
        <a:lnSpc>
          <a:spcPct val="93000"/>
        </a:lnSpc>
        <a:defRPr sz="5600">
          <a:latin typeface="Arial"/>
          <a:ea typeface="Arial"/>
          <a:cs typeface="Arial"/>
          <a:sym typeface="Arial"/>
        </a:defRPr>
      </a:lvl3pPr>
      <a:lvl4pPr algn="ctr" defTabSz="457200">
        <a:lnSpc>
          <a:spcPct val="93000"/>
        </a:lnSpc>
        <a:defRPr sz="5600">
          <a:latin typeface="Arial"/>
          <a:ea typeface="Arial"/>
          <a:cs typeface="Arial"/>
          <a:sym typeface="Arial"/>
        </a:defRPr>
      </a:lvl4pPr>
      <a:lvl5pPr algn="ctr" defTabSz="457200">
        <a:lnSpc>
          <a:spcPct val="93000"/>
        </a:lnSpc>
        <a:defRPr sz="5600">
          <a:latin typeface="Arial"/>
          <a:ea typeface="Arial"/>
          <a:cs typeface="Arial"/>
          <a:sym typeface="Arial"/>
        </a:defRPr>
      </a:lvl5pPr>
      <a:lvl6pPr indent="457200" algn="ctr" defTabSz="457200">
        <a:lnSpc>
          <a:spcPct val="93000"/>
        </a:lnSpc>
        <a:defRPr sz="5600">
          <a:latin typeface="Arial"/>
          <a:ea typeface="Arial"/>
          <a:cs typeface="Arial"/>
          <a:sym typeface="Arial"/>
        </a:defRPr>
      </a:lvl6pPr>
      <a:lvl7pPr indent="914400" algn="ctr" defTabSz="457200">
        <a:lnSpc>
          <a:spcPct val="93000"/>
        </a:lnSpc>
        <a:defRPr sz="5600">
          <a:latin typeface="Arial"/>
          <a:ea typeface="Arial"/>
          <a:cs typeface="Arial"/>
          <a:sym typeface="Arial"/>
        </a:defRPr>
      </a:lvl7pPr>
      <a:lvl8pPr indent="1371600" algn="ctr" defTabSz="457200">
        <a:lnSpc>
          <a:spcPct val="93000"/>
        </a:lnSpc>
        <a:defRPr sz="5600">
          <a:latin typeface="Arial"/>
          <a:ea typeface="Arial"/>
          <a:cs typeface="Arial"/>
          <a:sym typeface="Arial"/>
        </a:defRPr>
      </a:lvl8pPr>
      <a:lvl9pPr indent="1828800" algn="ctr" defTabSz="457200">
        <a:lnSpc>
          <a:spcPct val="93000"/>
        </a:lnSpc>
        <a:defRPr sz="5600">
          <a:latin typeface="Arial"/>
          <a:ea typeface="Arial"/>
          <a:cs typeface="Arial"/>
          <a:sym typeface="Arial"/>
        </a:defRPr>
      </a:lvl9pPr>
    </p:titleStyle>
    <p:bodyStyle>
      <a:lvl1pPr marL="342900" indent="-342900" defTabSz="457200">
        <a:lnSpc>
          <a:spcPct val="93000"/>
        </a:lnSpc>
        <a:spcBef>
          <a:spcPts val="1400"/>
        </a:spcBef>
        <a:defRPr sz="4000">
          <a:latin typeface="Arial"/>
          <a:ea typeface="Arial"/>
          <a:cs typeface="Arial"/>
          <a:sym typeface="Arial"/>
        </a:defRPr>
      </a:lvl1pPr>
      <a:lvl2pPr marL="342900" indent="114300" defTabSz="457200">
        <a:lnSpc>
          <a:spcPct val="93000"/>
        </a:lnSpc>
        <a:spcBef>
          <a:spcPts val="1400"/>
        </a:spcBef>
        <a:defRPr sz="4000">
          <a:latin typeface="Arial"/>
          <a:ea typeface="Arial"/>
          <a:cs typeface="Arial"/>
          <a:sym typeface="Arial"/>
        </a:defRPr>
      </a:lvl2pPr>
      <a:lvl3pPr marL="342900" indent="571500" defTabSz="457200">
        <a:lnSpc>
          <a:spcPct val="93000"/>
        </a:lnSpc>
        <a:spcBef>
          <a:spcPts val="1400"/>
        </a:spcBef>
        <a:defRPr sz="4000">
          <a:latin typeface="Arial"/>
          <a:ea typeface="Arial"/>
          <a:cs typeface="Arial"/>
          <a:sym typeface="Arial"/>
        </a:defRPr>
      </a:lvl3pPr>
      <a:lvl4pPr marL="342900" indent="1028700" defTabSz="457200">
        <a:lnSpc>
          <a:spcPct val="93000"/>
        </a:lnSpc>
        <a:spcBef>
          <a:spcPts val="1400"/>
        </a:spcBef>
        <a:defRPr sz="4000">
          <a:latin typeface="Arial"/>
          <a:ea typeface="Arial"/>
          <a:cs typeface="Arial"/>
          <a:sym typeface="Arial"/>
        </a:defRPr>
      </a:lvl4pPr>
      <a:lvl5pPr marL="342900" indent="1485900" defTabSz="457200">
        <a:lnSpc>
          <a:spcPct val="93000"/>
        </a:lnSpc>
        <a:spcBef>
          <a:spcPts val="1400"/>
        </a:spcBef>
        <a:defRPr sz="4000">
          <a:latin typeface="Arial"/>
          <a:ea typeface="Arial"/>
          <a:cs typeface="Arial"/>
          <a:sym typeface="Arial"/>
        </a:defRPr>
      </a:lvl5pPr>
      <a:lvl6pPr marL="342900" indent="1943100" defTabSz="457200">
        <a:lnSpc>
          <a:spcPct val="93000"/>
        </a:lnSpc>
        <a:spcBef>
          <a:spcPts val="1400"/>
        </a:spcBef>
        <a:defRPr sz="4000">
          <a:latin typeface="Arial"/>
          <a:ea typeface="Arial"/>
          <a:cs typeface="Arial"/>
          <a:sym typeface="Arial"/>
        </a:defRPr>
      </a:lvl6pPr>
      <a:lvl7pPr marL="342900" indent="2400300" defTabSz="457200">
        <a:lnSpc>
          <a:spcPct val="93000"/>
        </a:lnSpc>
        <a:spcBef>
          <a:spcPts val="1400"/>
        </a:spcBef>
        <a:defRPr sz="4000">
          <a:latin typeface="Arial"/>
          <a:ea typeface="Arial"/>
          <a:cs typeface="Arial"/>
          <a:sym typeface="Arial"/>
        </a:defRPr>
      </a:lvl7pPr>
      <a:lvl8pPr marL="342900" indent="2857500" defTabSz="457200">
        <a:lnSpc>
          <a:spcPct val="93000"/>
        </a:lnSpc>
        <a:spcBef>
          <a:spcPts val="1400"/>
        </a:spcBef>
        <a:defRPr sz="4000">
          <a:latin typeface="Arial"/>
          <a:ea typeface="Arial"/>
          <a:cs typeface="Arial"/>
          <a:sym typeface="Arial"/>
        </a:defRPr>
      </a:lvl8pPr>
      <a:lvl9pPr marL="342900" indent="3314700" defTabSz="457200">
        <a:lnSpc>
          <a:spcPct val="93000"/>
        </a:lnSpc>
        <a:spcBef>
          <a:spcPts val="1400"/>
        </a:spcBef>
        <a:defRPr sz="4000">
          <a:latin typeface="Arial"/>
          <a:ea typeface="Arial"/>
          <a:cs typeface="Arial"/>
          <a:sym typeface="Arial"/>
        </a:defRPr>
      </a:lvl9pPr>
    </p:bodyStyle>
    <p:otherStyle>
      <a:lvl1pPr algn="r" defTabSz="457200">
        <a:lnSpc>
          <a:spcPct val="93000"/>
        </a:lnSpc>
        <a:tabLst>
          <a:tab pos="723900" algn="l"/>
          <a:tab pos="1447800" algn="l"/>
          <a:tab pos="2171700" algn="l"/>
        </a:tabLst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 defTabSz="457200">
        <a:lnSpc>
          <a:spcPct val="93000"/>
        </a:lnSpc>
        <a:tabLst>
          <a:tab pos="723900" algn="l"/>
          <a:tab pos="1447800" algn="l"/>
          <a:tab pos="2171700" algn="l"/>
        </a:tabLst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 defTabSz="457200">
        <a:lnSpc>
          <a:spcPct val="93000"/>
        </a:lnSpc>
        <a:tabLst>
          <a:tab pos="723900" algn="l"/>
          <a:tab pos="1447800" algn="l"/>
          <a:tab pos="2171700" algn="l"/>
        </a:tabLst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 defTabSz="457200">
        <a:lnSpc>
          <a:spcPct val="93000"/>
        </a:lnSpc>
        <a:tabLst>
          <a:tab pos="723900" algn="l"/>
          <a:tab pos="1447800" algn="l"/>
          <a:tab pos="2171700" algn="l"/>
        </a:tabLst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 defTabSz="457200">
        <a:lnSpc>
          <a:spcPct val="93000"/>
        </a:lnSpc>
        <a:tabLst>
          <a:tab pos="723900" algn="l"/>
          <a:tab pos="1447800" algn="l"/>
          <a:tab pos="2171700" algn="l"/>
        </a:tabLst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 defTabSz="457200">
        <a:lnSpc>
          <a:spcPct val="93000"/>
        </a:lnSpc>
        <a:tabLst>
          <a:tab pos="723900" algn="l"/>
          <a:tab pos="1447800" algn="l"/>
          <a:tab pos="2171700" algn="l"/>
        </a:tabLst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 defTabSz="457200">
        <a:lnSpc>
          <a:spcPct val="93000"/>
        </a:lnSpc>
        <a:tabLst>
          <a:tab pos="723900" algn="l"/>
          <a:tab pos="1447800" algn="l"/>
          <a:tab pos="2171700" algn="l"/>
        </a:tabLst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 defTabSz="457200">
        <a:lnSpc>
          <a:spcPct val="93000"/>
        </a:lnSpc>
        <a:tabLst>
          <a:tab pos="723900" algn="l"/>
          <a:tab pos="1447800" algn="l"/>
          <a:tab pos="2171700" algn="l"/>
        </a:tabLst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 defTabSz="457200">
        <a:lnSpc>
          <a:spcPct val="93000"/>
        </a:lnSpc>
        <a:tabLst>
          <a:tab pos="723900" algn="l"/>
          <a:tab pos="1447800" algn="l"/>
          <a:tab pos="2171700" algn="l"/>
        </a:tabLst>
        <a:defRPr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</a:tabLst>
            </a:lvl1pPr>
          </a:lstStyle>
          <a:p>
            <a:pPr lvl="0">
              <a:defRPr>
                <a:effectLst/>
              </a:defRPr>
            </a:pPr>
            <a:fld id="{86CB4B4D-7CA3-9044-876B-883B54F8677D}" type="slidenum"/>
          </a:p>
        </p:txBody>
      </p: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Pulmonary and Systemic Circulation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78117" indent="-478117">
              <a:buSzPct val="75000"/>
              <a:buChar char="•"/>
              <a:defRPr sz="1800"/>
            </a:pPr>
            <a:r>
              <a:rPr sz="4000"/>
              <a:t>Pulmonary- Carry blood to lungs for gas exchange and return it to the heart</a:t>
            </a:r>
            <a:endParaRPr sz="4000"/>
          </a:p>
          <a:p>
            <a:pPr lvl="1" marL="884517" indent="-478117">
              <a:buSzPct val="75000"/>
              <a:buChar char="•"/>
              <a:defRPr sz="1800"/>
            </a:pPr>
            <a:r>
              <a:rPr sz="4000"/>
              <a:t>Pump: right side</a:t>
            </a:r>
            <a:br>
              <a:rPr sz="4000"/>
            </a:br>
            <a:endParaRPr sz="4000"/>
          </a:p>
          <a:p>
            <a:pPr lvl="0" marL="478117" indent="-478117">
              <a:buSzPct val="75000"/>
              <a:buChar char="•"/>
              <a:defRPr sz="1800"/>
            </a:pPr>
            <a:r>
              <a:rPr sz="4000"/>
              <a:t>Systemic-supply oxygen and nutrient rich blood to all organs</a:t>
            </a:r>
            <a:endParaRPr sz="4000"/>
          </a:p>
          <a:p>
            <a:pPr lvl="1" marL="884517" indent="-478117">
              <a:buSzPct val="75000"/>
              <a:buChar char="•"/>
              <a:defRPr sz="1800"/>
            </a:pPr>
            <a:r>
              <a:rPr sz="4000"/>
              <a:t>Pump: left side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body" idx="1"/>
          </p:nvPr>
        </p:nvSpPr>
        <p:spPr>
          <a:xfrm>
            <a:off x="543687" y="432354"/>
            <a:ext cx="11927671" cy="999950"/>
          </a:xfrm>
          <a:prstGeom prst="rect">
            <a:avLst/>
          </a:prstGeom>
        </p:spPr>
        <p:txBody>
          <a:bodyPr lIns="60407" tIns="60407" rIns="60407" bIns="60407">
            <a:normAutofit fontScale="100000" lnSpcReduction="0"/>
          </a:bodyPr>
          <a:lstStyle>
            <a:lvl1pPr marL="331787" indent="-320675">
              <a:lnSpc>
                <a:spcPct val="100000"/>
              </a:lnSpc>
              <a:spcBef>
                <a:spcPts val="15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The Heart: Cardiac Cycle</a:t>
            </a:r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10952992" y="9106092"/>
            <a:ext cx="1844169" cy="434405"/>
          </a:xfrm>
          <a:prstGeom prst="rect">
            <a:avLst/>
          </a:prstGeom>
        </p:spPr>
        <p:txBody>
          <a:bodyPr lIns="60407" tIns="60407" rIns="60407" bIns="60407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927100" algn="l"/>
              </a:tabLst>
              <a:defRPr i="1" sz="14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00099"/>
                </a:solidFill>
              </a:rPr>
              <a:t>Slide 11.16</a:t>
            </a:r>
          </a:p>
        </p:txBody>
      </p:sp>
      <p:sp>
        <p:nvSpPr>
          <p:cNvPr id="43" name="Shape 43"/>
          <p:cNvSpPr/>
          <p:nvPr/>
        </p:nvSpPr>
        <p:spPr>
          <a:xfrm>
            <a:off x="490411" y="9194202"/>
            <a:ext cx="5362518" cy="29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407" tIns="60407" rIns="60407" bIns="60407">
            <a:spAutoFit/>
          </a:bodyPr>
          <a:lstStyle>
            <a:lvl1pPr algn="l" defTabSz="457200"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</a:tabLst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200"/>
              <a:t>Copyright © 2003 Pearson Education, Inc. publishing as Benjamin Cummings</a:t>
            </a:r>
          </a:p>
        </p:txBody>
      </p:sp>
      <p:sp>
        <p:nvSpPr>
          <p:cNvPr id="44" name="Shape 44"/>
          <p:cNvSpPr/>
          <p:nvPr/>
        </p:nvSpPr>
        <p:spPr>
          <a:xfrm>
            <a:off x="2731" y="-1"/>
            <a:ext cx="217203" cy="1842120"/>
          </a:xfrm>
          <a:prstGeom prst="rect">
            <a:avLst/>
          </a:prstGeom>
          <a:solidFill>
            <a:srgbClr val="009999"/>
          </a:solidFill>
          <a:ln w="25400" cap="sq">
            <a:solidFill>
              <a:srgbClr val="009999"/>
            </a:solidFill>
            <a:miter/>
          </a:ln>
        </p:spPr>
        <p:txBody>
          <a:bodyPr lIns="59013" tIns="59013" rIns="59013" bIns="59013" anchor="ctr"/>
          <a:lstStyle/>
          <a:p>
            <a:pPr lvl="0" algn="l" defTabSz="457200">
              <a:lnSpc>
                <a:spcPct val="93000"/>
              </a:lnSpc>
              <a:defRPr sz="22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219933" y="325803"/>
            <a:ext cx="12685830" cy="2049"/>
          </a:xfrm>
          <a:prstGeom prst="line">
            <a:avLst/>
          </a:prstGeom>
          <a:ln w="38100" cap="sq">
            <a:solidFill>
              <a:srgbClr val="009999"/>
            </a:solidFill>
            <a:miter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Shape 46"/>
          <p:cNvSpPr/>
          <p:nvPr/>
        </p:nvSpPr>
        <p:spPr>
          <a:xfrm>
            <a:off x="543687" y="3143281"/>
            <a:ext cx="11733008" cy="316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407" tIns="60407" rIns="60407" bIns="60407">
            <a:spAutoFit/>
          </a:bodyPr>
          <a:lstStyle/>
          <a:p>
            <a:pPr lvl="0" marL="774170" indent="-774170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Atria contract simultaneously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lvl="0" marL="774170" indent="-774170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Atria relax, then ventricles contract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lvl="0" marL="774170" indent="-774170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Systole = contraction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lvl="0" marL="774170" indent="-774170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Diastole = relaxation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" grpId="2"/>
      <p:bldP build="whole" bldLvl="1" animBg="1" rev="0" advAuto="0"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body" idx="1"/>
          </p:nvPr>
        </p:nvSpPr>
        <p:spPr>
          <a:xfrm>
            <a:off x="543687" y="432354"/>
            <a:ext cx="11927671" cy="1694587"/>
          </a:xfrm>
          <a:prstGeom prst="rect">
            <a:avLst/>
          </a:prstGeom>
        </p:spPr>
        <p:txBody>
          <a:bodyPr lIns="60407" tIns="60407" rIns="60407" bIns="60407">
            <a:normAutofit fontScale="100000" lnSpcReduction="0"/>
          </a:bodyPr>
          <a:lstStyle/>
          <a:p>
            <a:pPr lvl="0" marL="0" indent="0">
              <a:lnSpc>
                <a:spcPct val="90000"/>
              </a:lnSpc>
              <a:spcBef>
                <a:spcPts val="15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/>
            </a:pPr>
            <a:r>
              <a: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Filling of Heart Chambers – </a:t>
            </a:r>
            <a:br>
              <a: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</a:br>
            <a:r>
              <a: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the Cardiac Cycle</a:t>
            </a:r>
          </a:p>
        </p:txBody>
      </p:sp>
      <p:sp>
        <p:nvSpPr>
          <p:cNvPr id="49" name="Shape 49"/>
          <p:cNvSpPr/>
          <p:nvPr>
            <p:ph type="title"/>
          </p:nvPr>
        </p:nvSpPr>
        <p:spPr>
          <a:xfrm>
            <a:off x="10952992" y="9106092"/>
            <a:ext cx="1844169" cy="434405"/>
          </a:xfrm>
          <a:prstGeom prst="rect">
            <a:avLst/>
          </a:prstGeom>
        </p:spPr>
        <p:txBody>
          <a:bodyPr lIns="60407" tIns="60407" rIns="60407" bIns="60407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927100" algn="l"/>
              </a:tabLst>
              <a:defRPr i="1" sz="14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00099"/>
                </a:solidFill>
              </a:rPr>
              <a:t>Slide 11.15</a:t>
            </a:r>
          </a:p>
        </p:txBody>
      </p:sp>
      <p:sp>
        <p:nvSpPr>
          <p:cNvPr id="50" name="Shape 50"/>
          <p:cNvSpPr/>
          <p:nvPr/>
        </p:nvSpPr>
        <p:spPr>
          <a:xfrm>
            <a:off x="490411" y="9194202"/>
            <a:ext cx="5362518" cy="29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407" tIns="60407" rIns="60407" bIns="60407">
            <a:spAutoFit/>
          </a:bodyPr>
          <a:lstStyle>
            <a:lvl1pPr algn="l" defTabSz="457200"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</a:tabLst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200"/>
              <a:t>Copyright © 2003 Pearson Education, Inc. publishing as Benjamin Cummings</a:t>
            </a:r>
          </a:p>
        </p:txBody>
      </p:sp>
      <p:sp>
        <p:nvSpPr>
          <p:cNvPr id="51" name="Shape 51"/>
          <p:cNvSpPr/>
          <p:nvPr/>
        </p:nvSpPr>
        <p:spPr>
          <a:xfrm>
            <a:off x="2731" y="-1"/>
            <a:ext cx="217203" cy="1842120"/>
          </a:xfrm>
          <a:prstGeom prst="rect">
            <a:avLst/>
          </a:prstGeom>
          <a:solidFill>
            <a:srgbClr val="009999"/>
          </a:solidFill>
          <a:ln w="25400" cap="sq">
            <a:solidFill>
              <a:srgbClr val="009999"/>
            </a:solidFill>
            <a:miter/>
          </a:ln>
        </p:spPr>
        <p:txBody>
          <a:bodyPr lIns="59013" tIns="59013" rIns="59013" bIns="59013" anchor="ctr"/>
          <a:lstStyle/>
          <a:p>
            <a:pPr lvl="0" algn="l" defTabSz="457200">
              <a:lnSpc>
                <a:spcPct val="93000"/>
              </a:lnSpc>
              <a:defRPr sz="22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" name="Shape 52"/>
          <p:cNvSpPr/>
          <p:nvPr/>
        </p:nvSpPr>
        <p:spPr>
          <a:xfrm>
            <a:off x="219933" y="325803"/>
            <a:ext cx="12685830" cy="2049"/>
          </a:xfrm>
          <a:prstGeom prst="line">
            <a:avLst/>
          </a:prstGeom>
          <a:ln w="38100" cap="sq">
            <a:solidFill>
              <a:srgbClr val="009999"/>
            </a:solidFill>
            <a:miter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53" name="image.png"/>
          <p:cNvPicPr/>
          <p:nvPr/>
        </p:nvPicPr>
        <p:blipFill>
          <a:blip r:embed="rId2">
            <a:extLst/>
          </a:blip>
          <a:srcRect l="0" t="0" r="0" b="6230"/>
          <a:stretch>
            <a:fillRect/>
          </a:stretch>
        </p:blipFill>
        <p:spPr>
          <a:xfrm>
            <a:off x="238375" y="3077711"/>
            <a:ext cx="12540344" cy="483582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328534" y="8239333"/>
            <a:ext cx="1680243" cy="31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407" tIns="60407" rIns="60407" bIns="60407">
            <a:spAutoFit/>
          </a:bodyPr>
          <a:lstStyle>
            <a:lvl1pPr algn="l" defTabSz="457200">
              <a:tabLst>
                <a:tab pos="927100" algn="l"/>
              </a:tabLs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400"/>
              <a:t>Figure 11.6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1"/>
      <p:bldP build="whole" bldLvl="1" animBg="1" rev="0" advAuto="0" spid="54" grpId="3"/>
      <p:bldP build="whole" bldLvl="1" animBg="1" rev="0" advAuto="0" spid="5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body" idx="1"/>
          </p:nvPr>
        </p:nvSpPr>
        <p:spPr>
          <a:xfrm>
            <a:off x="543687" y="432354"/>
            <a:ext cx="11927671" cy="999950"/>
          </a:xfrm>
          <a:prstGeom prst="rect">
            <a:avLst/>
          </a:prstGeom>
        </p:spPr>
        <p:txBody>
          <a:bodyPr lIns="60407" tIns="60407" rIns="60407" bIns="60407">
            <a:normAutofit fontScale="100000" lnSpcReduction="0"/>
          </a:bodyPr>
          <a:lstStyle>
            <a:lvl1pPr marL="331787" indent="-320675">
              <a:lnSpc>
                <a:spcPct val="100000"/>
              </a:lnSpc>
              <a:spcBef>
                <a:spcPts val="15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The Heart: Cardiac Cycle</a:t>
            </a:r>
          </a:p>
        </p:txBody>
      </p:sp>
      <p:sp>
        <p:nvSpPr>
          <p:cNvPr id="57" name="Shape 57"/>
          <p:cNvSpPr/>
          <p:nvPr>
            <p:ph type="title"/>
          </p:nvPr>
        </p:nvSpPr>
        <p:spPr>
          <a:xfrm>
            <a:off x="10952992" y="9106092"/>
            <a:ext cx="1844169" cy="434405"/>
          </a:xfrm>
          <a:prstGeom prst="rect">
            <a:avLst/>
          </a:prstGeom>
        </p:spPr>
        <p:txBody>
          <a:bodyPr lIns="60407" tIns="60407" rIns="60407" bIns="60407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927100" algn="l"/>
              </a:tabLst>
              <a:defRPr i="1" sz="14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00099"/>
                </a:solidFill>
              </a:rPr>
              <a:t>Slide 11.17</a:t>
            </a:r>
          </a:p>
        </p:txBody>
      </p:sp>
      <p:sp>
        <p:nvSpPr>
          <p:cNvPr id="58" name="Shape 58"/>
          <p:cNvSpPr/>
          <p:nvPr/>
        </p:nvSpPr>
        <p:spPr>
          <a:xfrm>
            <a:off x="490411" y="9194202"/>
            <a:ext cx="5362518" cy="29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407" tIns="60407" rIns="60407" bIns="60407">
            <a:spAutoFit/>
          </a:bodyPr>
          <a:lstStyle>
            <a:lvl1pPr algn="l" defTabSz="457200"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</a:tabLst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200"/>
              <a:t>Copyright © 2003 Pearson Education, Inc. publishing as Benjamin Cummings</a:t>
            </a:r>
          </a:p>
        </p:txBody>
      </p:sp>
      <p:sp>
        <p:nvSpPr>
          <p:cNvPr id="59" name="Shape 59"/>
          <p:cNvSpPr/>
          <p:nvPr/>
        </p:nvSpPr>
        <p:spPr>
          <a:xfrm>
            <a:off x="2731" y="-1"/>
            <a:ext cx="217203" cy="1842120"/>
          </a:xfrm>
          <a:prstGeom prst="rect">
            <a:avLst/>
          </a:prstGeom>
          <a:solidFill>
            <a:srgbClr val="009999"/>
          </a:solidFill>
          <a:ln w="25400" cap="sq">
            <a:solidFill>
              <a:srgbClr val="009999"/>
            </a:solidFill>
            <a:miter/>
          </a:ln>
        </p:spPr>
        <p:txBody>
          <a:bodyPr lIns="59013" tIns="59013" rIns="59013" bIns="59013" anchor="ctr"/>
          <a:lstStyle/>
          <a:p>
            <a:pPr lvl="0" algn="l" defTabSz="457200">
              <a:lnSpc>
                <a:spcPct val="93000"/>
              </a:lnSpc>
              <a:defRPr sz="22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219933" y="325803"/>
            <a:ext cx="12685830" cy="2049"/>
          </a:xfrm>
          <a:prstGeom prst="line">
            <a:avLst/>
          </a:prstGeom>
          <a:ln w="38100" cap="sq">
            <a:solidFill>
              <a:srgbClr val="009999"/>
            </a:solidFill>
            <a:miter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543687" y="2165872"/>
            <a:ext cx="11733008" cy="444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407" tIns="60407" rIns="60407" bIns="60407">
            <a:spAutoFit/>
          </a:bodyPr>
          <a:lstStyle/>
          <a:p>
            <a:pPr lvl="0" marL="774170" indent="-774170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Cardiac cycle – events of one complete heart beat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lvl="1" marL="939800" indent="-482600" algn="l" defTabSz="457200">
              <a:lnSpc>
                <a:spcPct val="9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Mid-to-late diastole – blood flows into ventricles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1" marL="939800" indent="-482600" algn="l" defTabSz="457200">
              <a:lnSpc>
                <a:spcPct val="9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Ventricular systole – blood pressure builds before ventricle contracts, pushing out blood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1" marL="939800" indent="-482600" algn="l" defTabSz="457200">
              <a:lnSpc>
                <a:spcPct val="9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Early diastole – atria finish re-filling, ventricular pressure is low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body" idx="1"/>
          </p:nvPr>
        </p:nvSpPr>
        <p:spPr>
          <a:xfrm>
            <a:off x="543687" y="432354"/>
            <a:ext cx="11927671" cy="999950"/>
          </a:xfrm>
          <a:prstGeom prst="rect">
            <a:avLst/>
          </a:prstGeom>
        </p:spPr>
        <p:txBody>
          <a:bodyPr lIns="60407" tIns="60407" rIns="60407" bIns="60407">
            <a:normAutofit fontScale="100000" lnSpcReduction="0"/>
          </a:bodyPr>
          <a:lstStyle>
            <a:lvl1pPr marL="331787" indent="-320675">
              <a:lnSpc>
                <a:spcPct val="100000"/>
              </a:lnSpc>
              <a:spcBef>
                <a:spcPts val="15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The Heart: Cardiac Output</a:t>
            </a:r>
          </a:p>
        </p:txBody>
      </p:sp>
      <p:sp>
        <p:nvSpPr>
          <p:cNvPr id="64" name="Shape 64"/>
          <p:cNvSpPr/>
          <p:nvPr>
            <p:ph type="title"/>
          </p:nvPr>
        </p:nvSpPr>
        <p:spPr>
          <a:xfrm>
            <a:off x="10952992" y="9106092"/>
            <a:ext cx="1844169" cy="434405"/>
          </a:xfrm>
          <a:prstGeom prst="rect">
            <a:avLst/>
          </a:prstGeom>
        </p:spPr>
        <p:txBody>
          <a:bodyPr lIns="60407" tIns="60407" rIns="60407" bIns="60407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927100" algn="l"/>
              </a:tabLst>
              <a:defRPr i="1" sz="14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00099"/>
                </a:solidFill>
              </a:rPr>
              <a:t>Slide 11.18</a:t>
            </a:r>
          </a:p>
        </p:txBody>
      </p:sp>
      <p:sp>
        <p:nvSpPr>
          <p:cNvPr id="65" name="Shape 65"/>
          <p:cNvSpPr/>
          <p:nvPr/>
        </p:nvSpPr>
        <p:spPr>
          <a:xfrm>
            <a:off x="490411" y="9194202"/>
            <a:ext cx="5362518" cy="29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407" tIns="60407" rIns="60407" bIns="60407">
            <a:spAutoFit/>
          </a:bodyPr>
          <a:lstStyle>
            <a:lvl1pPr algn="l" defTabSz="457200"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</a:tabLst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200"/>
              <a:t>Copyright © 2003 Pearson Education, Inc. publishing as Benjamin Cummings</a:t>
            </a:r>
          </a:p>
        </p:txBody>
      </p:sp>
      <p:sp>
        <p:nvSpPr>
          <p:cNvPr id="66" name="Shape 66"/>
          <p:cNvSpPr/>
          <p:nvPr/>
        </p:nvSpPr>
        <p:spPr>
          <a:xfrm>
            <a:off x="2731" y="-1"/>
            <a:ext cx="217203" cy="1842120"/>
          </a:xfrm>
          <a:prstGeom prst="rect">
            <a:avLst/>
          </a:prstGeom>
          <a:solidFill>
            <a:srgbClr val="009999"/>
          </a:solidFill>
          <a:ln w="25400" cap="sq">
            <a:solidFill>
              <a:srgbClr val="009999"/>
            </a:solidFill>
            <a:miter/>
          </a:ln>
        </p:spPr>
        <p:txBody>
          <a:bodyPr lIns="59013" tIns="59013" rIns="59013" bIns="59013" anchor="ctr"/>
          <a:lstStyle/>
          <a:p>
            <a:pPr lvl="0" algn="l" defTabSz="457200">
              <a:lnSpc>
                <a:spcPct val="93000"/>
              </a:lnSpc>
              <a:defRPr sz="22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219933" y="325803"/>
            <a:ext cx="12685830" cy="2049"/>
          </a:xfrm>
          <a:prstGeom prst="line">
            <a:avLst/>
          </a:prstGeom>
          <a:ln w="38100" cap="sq">
            <a:solidFill>
              <a:srgbClr val="009999"/>
            </a:solidFill>
            <a:miter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8" name="Shape 68"/>
          <p:cNvSpPr/>
          <p:nvPr/>
        </p:nvSpPr>
        <p:spPr>
          <a:xfrm>
            <a:off x="543687" y="2276523"/>
            <a:ext cx="11733008" cy="471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407" tIns="60407" rIns="60407" bIns="60407">
            <a:spAutoFit/>
          </a:bodyPr>
          <a:lstStyle/>
          <a:p>
            <a:pPr lvl="0" marL="774170" indent="-774170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Cardiac output (CO)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lvl="1" marL="939800" indent="-482600" algn="l" defTabSz="457200">
              <a:lnSpc>
                <a:spcPct val="9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Amount of blood pumped by each side of the heart in one minute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1" marL="939800" indent="-482600" algn="l" defTabSz="457200">
              <a:lnSpc>
                <a:spcPct val="9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CO = (heart rate [HR]) x (stroke volume [SV])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0" marL="774170" indent="-774170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Stroke volume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lvl="1" marL="939800" indent="-482600" algn="l" defTabSz="457200">
              <a:lnSpc>
                <a:spcPct val="9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Volume of blood pumped by each ventricle in one contraction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1"/>
      <p:bldP build="whole" bldLvl="1" animBg="1" rev="0" advAuto="0" spid="6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body" idx="1"/>
          </p:nvPr>
        </p:nvSpPr>
        <p:spPr>
          <a:xfrm>
            <a:off x="543687" y="432354"/>
            <a:ext cx="11927671" cy="999950"/>
          </a:xfrm>
          <a:prstGeom prst="rect">
            <a:avLst/>
          </a:prstGeom>
        </p:spPr>
        <p:txBody>
          <a:bodyPr lIns="60407" tIns="60407" rIns="60407" bIns="60407">
            <a:normAutofit fontScale="100000" lnSpcReduction="0"/>
          </a:bodyPr>
          <a:lstStyle>
            <a:lvl1pPr marL="330200" indent="-317500">
              <a:lnSpc>
                <a:spcPct val="100000"/>
              </a:lnSpc>
              <a:spcBef>
                <a:spcPts val="15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The Heart: Regulation of Heart Rate</a:t>
            </a:r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10952992" y="9106092"/>
            <a:ext cx="1844169" cy="434405"/>
          </a:xfrm>
          <a:prstGeom prst="rect">
            <a:avLst/>
          </a:prstGeom>
        </p:spPr>
        <p:txBody>
          <a:bodyPr lIns="60407" tIns="60407" rIns="60407" bIns="60407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927100" algn="l"/>
              </a:tabLst>
              <a:defRPr i="1" sz="14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00099"/>
                </a:solidFill>
              </a:rPr>
              <a:t>Slide 11.21</a:t>
            </a:r>
          </a:p>
        </p:txBody>
      </p:sp>
      <p:sp>
        <p:nvSpPr>
          <p:cNvPr id="72" name="Shape 72"/>
          <p:cNvSpPr/>
          <p:nvPr/>
        </p:nvSpPr>
        <p:spPr>
          <a:xfrm>
            <a:off x="490411" y="9194202"/>
            <a:ext cx="5362518" cy="29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407" tIns="60407" rIns="60407" bIns="60407">
            <a:spAutoFit/>
          </a:bodyPr>
          <a:lstStyle>
            <a:lvl1pPr algn="l" defTabSz="457200"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</a:tabLst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200"/>
              <a:t>Copyright © 2003 Pearson Education, Inc. publishing as Benjamin Cummings</a:t>
            </a:r>
          </a:p>
        </p:txBody>
      </p:sp>
      <p:sp>
        <p:nvSpPr>
          <p:cNvPr id="73" name="Shape 73"/>
          <p:cNvSpPr/>
          <p:nvPr/>
        </p:nvSpPr>
        <p:spPr>
          <a:xfrm>
            <a:off x="2731" y="-1"/>
            <a:ext cx="217203" cy="1842120"/>
          </a:xfrm>
          <a:prstGeom prst="rect">
            <a:avLst/>
          </a:prstGeom>
          <a:solidFill>
            <a:srgbClr val="009999"/>
          </a:solidFill>
          <a:ln w="25400" cap="sq">
            <a:solidFill>
              <a:srgbClr val="009999"/>
            </a:solidFill>
            <a:miter/>
          </a:ln>
        </p:spPr>
        <p:txBody>
          <a:bodyPr lIns="59013" tIns="59013" rIns="59013" bIns="59013" anchor="ctr"/>
          <a:lstStyle/>
          <a:p>
            <a:pPr lvl="0" algn="l" defTabSz="457200">
              <a:lnSpc>
                <a:spcPct val="93000"/>
              </a:lnSpc>
              <a:defRPr sz="22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4" name="Shape 74"/>
          <p:cNvSpPr/>
          <p:nvPr/>
        </p:nvSpPr>
        <p:spPr>
          <a:xfrm>
            <a:off x="219933" y="325803"/>
            <a:ext cx="12685830" cy="2049"/>
          </a:xfrm>
          <a:prstGeom prst="line">
            <a:avLst/>
          </a:prstGeom>
          <a:ln w="38100" cap="sq">
            <a:solidFill>
              <a:srgbClr val="009999"/>
            </a:solidFill>
            <a:miter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424955" y="2483739"/>
            <a:ext cx="11733008" cy="5659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407" tIns="60407" rIns="60407" bIns="60407">
            <a:spAutoFit/>
          </a:bodyPr>
          <a:lstStyle/>
          <a:p>
            <a:pPr lvl="0" marL="770466" indent="-770466" algn="l" defTabSz="457200">
              <a:lnSpc>
                <a:spcPct val="7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Increased heart rate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lvl="1" marL="939800" indent="-482600" algn="l" defTabSz="457200">
              <a:lnSpc>
                <a:spcPct val="7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Sympathetic nervous system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2" marL="1271587" indent="-482600" algn="l" defTabSz="457200">
              <a:lnSpc>
                <a:spcPct val="7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Crisis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2" marL="228600" indent="560387" algn="l" defTabSz="457200">
              <a:lnSpc>
                <a:spcPct val="70000"/>
              </a:lnSpc>
              <a:spcBef>
                <a:spcPts val="18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1" marL="939800" indent="-482600" algn="l" defTabSz="457200">
              <a:lnSpc>
                <a:spcPct val="7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Hormones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2" marL="1271587" indent="-482600" algn="l" defTabSz="457200">
              <a:lnSpc>
                <a:spcPct val="7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Epinephrine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2" marL="1271587" indent="-482600" algn="l" defTabSz="457200">
              <a:lnSpc>
                <a:spcPct val="7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Thyroxine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1" marL="939800" indent="-482600" algn="l" defTabSz="457200">
              <a:lnSpc>
                <a:spcPct val="7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Exercise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1" marL="939800" indent="-482600" algn="l" defTabSz="457200">
              <a:lnSpc>
                <a:spcPct val="7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Decreased blood volume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xfrm>
            <a:off x="543687" y="432354"/>
            <a:ext cx="11927671" cy="999950"/>
          </a:xfrm>
          <a:prstGeom prst="rect">
            <a:avLst/>
          </a:prstGeom>
        </p:spPr>
        <p:txBody>
          <a:bodyPr lIns="60407" tIns="60407" rIns="60407" bIns="60407">
            <a:normAutofit fontScale="100000" lnSpcReduction="0"/>
          </a:bodyPr>
          <a:lstStyle>
            <a:lvl1pPr marL="330200" indent="-317500">
              <a:lnSpc>
                <a:spcPct val="100000"/>
              </a:lnSpc>
              <a:spcBef>
                <a:spcPts val="15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The Heart: Regulation of Heart Rate</a:t>
            </a:r>
          </a:p>
        </p:txBody>
      </p:sp>
      <p:sp>
        <p:nvSpPr>
          <p:cNvPr id="78" name="Shape 78"/>
          <p:cNvSpPr/>
          <p:nvPr>
            <p:ph type="title"/>
          </p:nvPr>
        </p:nvSpPr>
        <p:spPr>
          <a:xfrm>
            <a:off x="10952992" y="9106092"/>
            <a:ext cx="1844169" cy="434405"/>
          </a:xfrm>
          <a:prstGeom prst="rect">
            <a:avLst/>
          </a:prstGeom>
        </p:spPr>
        <p:txBody>
          <a:bodyPr lIns="60407" tIns="60407" rIns="60407" bIns="60407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927100" algn="l"/>
              </a:tabLst>
              <a:defRPr i="1" sz="14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00099"/>
                </a:solidFill>
              </a:rPr>
              <a:t>Slide 11.22</a:t>
            </a:r>
          </a:p>
        </p:txBody>
      </p:sp>
      <p:sp>
        <p:nvSpPr>
          <p:cNvPr id="79" name="Shape 79"/>
          <p:cNvSpPr/>
          <p:nvPr/>
        </p:nvSpPr>
        <p:spPr>
          <a:xfrm>
            <a:off x="490411" y="9194202"/>
            <a:ext cx="5362518" cy="29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407" tIns="60407" rIns="60407" bIns="60407">
            <a:spAutoFit/>
          </a:bodyPr>
          <a:lstStyle>
            <a:lvl1pPr algn="l" defTabSz="457200"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</a:tabLst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200"/>
              <a:t>Copyright © 2003 Pearson Education, Inc. publishing as Benjamin Cummings</a:t>
            </a:r>
          </a:p>
        </p:txBody>
      </p:sp>
      <p:sp>
        <p:nvSpPr>
          <p:cNvPr id="80" name="Shape 80"/>
          <p:cNvSpPr/>
          <p:nvPr/>
        </p:nvSpPr>
        <p:spPr>
          <a:xfrm>
            <a:off x="2731" y="-1"/>
            <a:ext cx="217203" cy="1842120"/>
          </a:xfrm>
          <a:prstGeom prst="rect">
            <a:avLst/>
          </a:prstGeom>
          <a:solidFill>
            <a:srgbClr val="009999"/>
          </a:solidFill>
          <a:ln w="25400" cap="sq">
            <a:solidFill>
              <a:srgbClr val="009999"/>
            </a:solidFill>
            <a:miter/>
          </a:ln>
        </p:spPr>
        <p:txBody>
          <a:bodyPr lIns="59013" tIns="59013" rIns="59013" bIns="59013" anchor="ctr"/>
          <a:lstStyle/>
          <a:p>
            <a:pPr lvl="0" algn="l" defTabSz="457200">
              <a:lnSpc>
                <a:spcPct val="93000"/>
              </a:lnSpc>
              <a:defRPr sz="22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1" name="Shape 81"/>
          <p:cNvSpPr/>
          <p:nvPr/>
        </p:nvSpPr>
        <p:spPr>
          <a:xfrm>
            <a:off x="219933" y="325803"/>
            <a:ext cx="12685830" cy="2049"/>
          </a:xfrm>
          <a:prstGeom prst="line">
            <a:avLst/>
          </a:prstGeom>
          <a:ln w="38100" cap="sq">
            <a:solidFill>
              <a:srgbClr val="009999"/>
            </a:solidFill>
            <a:miter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543687" y="3360484"/>
            <a:ext cx="11733008" cy="291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407" tIns="60407" rIns="60407" bIns="60407">
            <a:spAutoFit/>
          </a:bodyPr>
          <a:lstStyle/>
          <a:p>
            <a:pPr lvl="0" marL="770466" indent="-770466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Decreased heart rate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lvl="1" marL="939800" indent="-482600" algn="l" defTabSz="457200">
              <a:lnSpc>
                <a:spcPct val="90000"/>
              </a:lnSpc>
              <a:spcBef>
                <a:spcPts val="18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latin typeface="Arial"/>
                <a:ea typeface="Arial"/>
                <a:cs typeface="Arial"/>
                <a:sym typeface="Arial"/>
              </a:rPr>
              <a:t>Parasympathetic nervous system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lvl="1" marL="228600" algn="l" defTabSz="457200">
              <a:lnSpc>
                <a:spcPct val="90000"/>
              </a:lnSpc>
              <a:spcBef>
                <a:spcPts val="18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1800">
                <a:solidFill>
                  <a:srgbClr val="000000"/>
                </a:solidFill>
                <a:effectLst/>
              </a:defRPr>
            </a:pPr>
            <a:endParaRPr sz="3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body" idx="1"/>
          </p:nvPr>
        </p:nvSpPr>
        <p:spPr>
          <a:xfrm>
            <a:off x="543687" y="432354"/>
            <a:ext cx="11927671" cy="999950"/>
          </a:xfrm>
          <a:prstGeom prst="rect">
            <a:avLst/>
          </a:prstGeom>
        </p:spPr>
        <p:txBody>
          <a:bodyPr lIns="60407" tIns="60407" rIns="60407" bIns="60407">
            <a:normAutofit fontScale="100000" lnSpcReduction="0"/>
          </a:bodyPr>
          <a:lstStyle>
            <a:lvl1pPr marL="330200" indent="-317500">
              <a:lnSpc>
                <a:spcPct val="100000"/>
              </a:lnSpc>
              <a:spcBef>
                <a:spcPts val="1500"/>
              </a:spcBef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  <a:tab pos="6540500" algn="l"/>
                <a:tab pos="7467600" algn="l"/>
                <a:tab pos="8407400" algn="l"/>
                <a:tab pos="9334500" algn="l"/>
                <a:tab pos="10274300" algn="l"/>
                <a:tab pos="11201400" algn="l"/>
              </a:tabLst>
              <a:def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000099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Pulse</a:t>
            </a:r>
          </a:p>
        </p:txBody>
      </p:sp>
      <p:sp>
        <p:nvSpPr>
          <p:cNvPr id="85" name="Shape 85"/>
          <p:cNvSpPr/>
          <p:nvPr>
            <p:ph type="title"/>
          </p:nvPr>
        </p:nvSpPr>
        <p:spPr>
          <a:xfrm>
            <a:off x="10952992" y="9106092"/>
            <a:ext cx="1844169" cy="434405"/>
          </a:xfrm>
          <a:prstGeom prst="rect">
            <a:avLst/>
          </a:prstGeom>
        </p:spPr>
        <p:txBody>
          <a:bodyPr lIns="60407" tIns="60407" rIns="60407" bIns="60407" anchor="t">
            <a:normAutofit fontScale="100000" lnSpcReduction="0"/>
          </a:bodyPr>
          <a:lstStyle>
            <a:lvl1pPr algn="r">
              <a:lnSpc>
                <a:spcPct val="100000"/>
              </a:lnSpc>
              <a:tabLst>
                <a:tab pos="927100" algn="l"/>
              </a:tabLst>
              <a:defRPr i="1" sz="1400">
                <a:solidFill>
                  <a:srgbClr val="00009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400">
                <a:solidFill>
                  <a:srgbClr val="000099"/>
                </a:solidFill>
              </a:rPr>
              <a:t>Slide 11.35</a:t>
            </a:r>
          </a:p>
        </p:txBody>
      </p:sp>
      <p:sp>
        <p:nvSpPr>
          <p:cNvPr id="86" name="Shape 86"/>
          <p:cNvSpPr/>
          <p:nvPr/>
        </p:nvSpPr>
        <p:spPr>
          <a:xfrm>
            <a:off x="490411" y="9194202"/>
            <a:ext cx="5362518" cy="293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407" tIns="60407" rIns="60407" bIns="60407">
            <a:spAutoFit/>
          </a:bodyPr>
          <a:lstStyle>
            <a:lvl1pPr algn="l" defTabSz="457200"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  <a:tab pos="5600700" algn="l"/>
              </a:tabLst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200"/>
              <a:t>Copyright © 2003 Pearson Education, Inc. publishing as Benjamin Cummings</a:t>
            </a:r>
          </a:p>
        </p:txBody>
      </p:sp>
      <p:sp>
        <p:nvSpPr>
          <p:cNvPr id="87" name="Shape 87"/>
          <p:cNvSpPr/>
          <p:nvPr/>
        </p:nvSpPr>
        <p:spPr>
          <a:xfrm>
            <a:off x="2731" y="-1"/>
            <a:ext cx="217203" cy="1842120"/>
          </a:xfrm>
          <a:prstGeom prst="rect">
            <a:avLst/>
          </a:prstGeom>
          <a:solidFill>
            <a:srgbClr val="009999"/>
          </a:solidFill>
          <a:ln w="25400" cap="sq">
            <a:solidFill>
              <a:srgbClr val="009999"/>
            </a:solidFill>
            <a:miter/>
          </a:ln>
        </p:spPr>
        <p:txBody>
          <a:bodyPr lIns="59013" tIns="59013" rIns="59013" bIns="59013" anchor="ctr"/>
          <a:lstStyle/>
          <a:p>
            <a:pPr lvl="0" algn="l" defTabSz="457200">
              <a:lnSpc>
                <a:spcPct val="93000"/>
              </a:lnSpc>
              <a:defRPr sz="220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8" name="Shape 88"/>
          <p:cNvSpPr/>
          <p:nvPr/>
        </p:nvSpPr>
        <p:spPr>
          <a:xfrm>
            <a:off x="219933" y="325803"/>
            <a:ext cx="12685830" cy="2049"/>
          </a:xfrm>
          <a:prstGeom prst="line">
            <a:avLst/>
          </a:prstGeom>
          <a:ln w="38100" cap="sq">
            <a:solidFill>
              <a:srgbClr val="009999"/>
            </a:solidFill>
            <a:miter/>
          </a:ln>
        </p:spPr>
        <p:txBody>
          <a:bodyPr lIns="59013" tIns="59013" rIns="59013" bIns="59013"/>
          <a:lstStyle/>
          <a:p>
            <a:pPr lvl="0" algn="l" defTabSz="457200">
              <a:defRPr sz="14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543687" y="2602326"/>
            <a:ext cx="5096053" cy="3731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407" tIns="60407" rIns="60407" bIns="60407">
            <a:spAutoFit/>
          </a:bodyPr>
          <a:lstStyle/>
          <a:p>
            <a:pPr lvl="0" marL="770466" indent="-770466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Pulse – pressure wave of blood</a:t>
            </a:r>
            <a:endParaRPr sz="4200">
              <a:latin typeface="Arial"/>
              <a:ea typeface="Arial"/>
              <a:cs typeface="Arial"/>
              <a:sym typeface="Arial"/>
            </a:endParaRPr>
          </a:p>
          <a:p>
            <a:pPr lvl="0" marL="770466" indent="-770466" algn="l" defTabSz="457200">
              <a:lnSpc>
                <a:spcPct val="90000"/>
              </a:lnSpc>
              <a:spcBef>
                <a:spcPts val="2100"/>
              </a:spcBef>
              <a:buClr>
                <a:srgbClr val="FF6600"/>
              </a:buClr>
              <a:buSzPct val="100000"/>
              <a:buFont typeface="Symbol"/>
              <a:buChar char="•"/>
              <a:tabLst>
                <a:tab pos="927100" algn="l"/>
                <a:tab pos="1866900" algn="l"/>
                <a:tab pos="2794000" algn="l"/>
                <a:tab pos="3733800" algn="l"/>
                <a:tab pos="46609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latin typeface="Arial"/>
                <a:ea typeface="Arial"/>
                <a:cs typeface="Arial"/>
                <a:sym typeface="Arial"/>
              </a:rPr>
              <a:t>Monitored at “pressure points” where pulse is easily palpated</a:t>
            </a:r>
          </a:p>
        </p:txBody>
      </p:sp>
      <p:pic>
        <p:nvPicPr>
          <p:cNvPr id="90" name="image.png"/>
          <p:cNvPicPr/>
          <p:nvPr/>
        </p:nvPicPr>
        <p:blipFill>
          <a:blip r:embed="rId2">
            <a:extLst/>
          </a:blip>
          <a:srcRect l="0" t="0" r="0" b="2919"/>
          <a:stretch>
            <a:fillRect/>
          </a:stretch>
        </p:blipFill>
        <p:spPr>
          <a:xfrm>
            <a:off x="6236020" y="866758"/>
            <a:ext cx="6481227" cy="8231138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4232024" y="8782338"/>
            <a:ext cx="1680243" cy="31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407" tIns="60407" rIns="60407" bIns="60407">
            <a:spAutoFit/>
          </a:bodyPr>
          <a:lstStyle>
            <a:lvl1pPr algn="l" defTabSz="457200">
              <a:tabLst>
                <a:tab pos="927100" algn="l"/>
              </a:tabLs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400"/>
              <a:t>Figure 11.16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" grpId="3"/>
      <p:bldP build="whole" bldLvl="1" animBg="1" rev="0" advAuto="0" spid="84" grpId="1"/>
      <p:bldP build="whole" bldLvl="1" animBg="1" rev="0" advAuto="0" spid="89" grpId="2"/>
      <p:bldP build="whole" bldLvl="1" animBg="1" rev="0" advAuto="0" spid="91" grpId="4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