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lvl1pPr algn="ctr" defTabSz="584200">
      <a:defRPr sz="3800">
        <a:solidFill>
          <a:srgbClr val="C000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"/>
        <a:ea typeface="Helvetica Neue"/>
        <a:cs typeface="Helvetica Neue"/>
        <a:sym typeface="Helvetica Neue"/>
      </a:defRPr>
    </a:lvl1pPr>
    <a:lvl2pPr algn="ctr" defTabSz="584200">
      <a:defRPr sz="3800">
        <a:solidFill>
          <a:srgbClr val="C000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"/>
        <a:ea typeface="Helvetica Neue"/>
        <a:cs typeface="Helvetica Neue"/>
        <a:sym typeface="Helvetica Neue"/>
      </a:defRPr>
    </a:lvl2pPr>
    <a:lvl3pPr algn="ctr" defTabSz="584200">
      <a:defRPr sz="3800">
        <a:solidFill>
          <a:srgbClr val="C000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"/>
        <a:ea typeface="Helvetica Neue"/>
        <a:cs typeface="Helvetica Neue"/>
        <a:sym typeface="Helvetica Neue"/>
      </a:defRPr>
    </a:lvl3pPr>
    <a:lvl4pPr algn="ctr" defTabSz="584200">
      <a:defRPr sz="3800">
        <a:solidFill>
          <a:srgbClr val="C000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"/>
        <a:ea typeface="Helvetica Neue"/>
        <a:cs typeface="Helvetica Neue"/>
        <a:sym typeface="Helvetica Neue"/>
      </a:defRPr>
    </a:lvl4pPr>
    <a:lvl5pPr algn="ctr" defTabSz="584200">
      <a:defRPr sz="3800">
        <a:solidFill>
          <a:srgbClr val="C000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"/>
        <a:ea typeface="Helvetica Neue"/>
        <a:cs typeface="Helvetica Neue"/>
        <a:sym typeface="Helvetica Neue"/>
      </a:defRPr>
    </a:lvl5pPr>
    <a:lvl6pPr algn="ctr" defTabSz="584200">
      <a:defRPr sz="3800">
        <a:solidFill>
          <a:srgbClr val="C000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"/>
        <a:ea typeface="Helvetica Neue"/>
        <a:cs typeface="Helvetica Neue"/>
        <a:sym typeface="Helvetica Neue"/>
      </a:defRPr>
    </a:lvl6pPr>
    <a:lvl7pPr algn="ctr" defTabSz="584200">
      <a:defRPr sz="3800">
        <a:solidFill>
          <a:srgbClr val="C000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"/>
        <a:ea typeface="Helvetica Neue"/>
        <a:cs typeface="Helvetica Neue"/>
        <a:sym typeface="Helvetica Neue"/>
      </a:defRPr>
    </a:lvl7pPr>
    <a:lvl8pPr algn="ctr" defTabSz="584200">
      <a:defRPr sz="3800">
        <a:solidFill>
          <a:srgbClr val="C000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"/>
        <a:ea typeface="Helvetica Neue"/>
        <a:cs typeface="Helvetica Neue"/>
        <a:sym typeface="Helvetica Neue"/>
      </a:defRPr>
    </a:lvl8pPr>
    <a:lvl9pPr algn="ctr" defTabSz="584200">
      <a:defRPr sz="3800">
        <a:solidFill>
          <a:srgbClr val="C000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Helvetica Neue"/>
          <a:ea typeface="Helvetica Neue"/>
          <a:cs typeface="Helvetica Neue"/>
        </a:font>
        <a:srgbClr val="C000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D1DDF4"/>
          </a:solidFill>
        </a:fill>
      </a:tcStyle>
    </a:wholeTbl>
    <a:band2H>
      <a:tcTxStyle b="def" i="def"/>
      <a:tcStyle>
        <a:tcBdr/>
        <a:fill>
          <a:solidFill>
            <a:srgbClr val="EAEFFA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619AE3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381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619AE3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381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619A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Helvetica Neue"/>
          <a:ea typeface="Helvetica Neue"/>
          <a:cs typeface="Helvetica Neue"/>
        </a:font>
        <a:srgbClr val="C000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CBEACC"/>
          </a:solidFill>
        </a:fill>
      </a:tcStyle>
    </a:wholeTbl>
    <a:band2H>
      <a:tcTxStyle b="def" i="def"/>
      <a:tcStyle>
        <a:tcBdr/>
        <a:fill>
          <a:solidFill>
            <a:srgbClr val="E7F5E7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29C439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381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29C439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381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29C43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Helvetica Neue"/>
          <a:ea typeface="Helvetica Neue"/>
          <a:cs typeface="Helvetica Neue"/>
        </a:font>
        <a:srgbClr val="C000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E4D2F1"/>
          </a:solidFill>
        </a:fill>
      </a:tcStyle>
    </a:wholeTbl>
    <a:band2H>
      <a:tcTxStyle b="def" i="def"/>
      <a:tcStyle>
        <a:tcBdr/>
        <a:fill>
          <a:solidFill>
            <a:srgbClr val="F2EAF8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B264DA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381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B264DA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381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B264D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Helvetica Neue"/>
          <a:ea typeface="Helvetica Neue"/>
          <a:cs typeface="Helvetica Neue"/>
        </a:font>
        <a:srgbClr val="C000E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4E6FB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19AE3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C000E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C000EB"/>
              </a:solidFill>
              <a:prstDash val="solid"/>
              <a:bevel/>
            </a:ln>
          </a:top>
          <a:bottom>
            <a:ln w="25400" cap="flat">
              <a:solidFill>
                <a:srgbClr val="C000EB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000EB"/>
              </a:solidFill>
              <a:prstDash val="solid"/>
              <a:bevel/>
            </a:ln>
          </a:top>
          <a:bottom>
            <a:ln w="25400" cap="flat">
              <a:solidFill>
                <a:srgbClr val="C000EB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19A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Helvetica Neue"/>
          <a:ea typeface="Helvetica Neue"/>
          <a:cs typeface="Helvetica Neue"/>
        </a:font>
        <a:srgbClr val="C000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E8CAF7"/>
          </a:solidFill>
        </a:fill>
      </a:tcStyle>
    </a:wholeTbl>
    <a:band2H>
      <a:tcTxStyle b="def" i="def"/>
      <a:tcStyle>
        <a:tcBdr/>
        <a:fill>
          <a:solidFill>
            <a:srgbClr val="F4E6FB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C000EB"/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381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C000EB"/>
          </a:solidFill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381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C000EB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EBEBEB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solidFill>
            <a:srgbClr val="EBEBEB">
              <a:alpha val="20000"/>
            </a:srgbClr>
          </a:solidFill>
        </a:fill>
      </a:tcStyle>
    </a:firstCol>
    <a:la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50800" cap="flat">
              <a:solidFill>
                <a:srgbClr val="EBEBEB"/>
              </a:solidFill>
              <a:prstDash val="solid"/>
              <a:bevel/>
            </a:ln>
          </a:top>
          <a:bottom>
            <a:ln w="127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Helvetica Neue"/>
          <a:ea typeface="Helvetica Neue"/>
          <a:cs typeface="Helvetica Neue"/>
        </a:font>
        <a:srgbClr val="EBEBEB"/>
      </a:tcTxStyle>
      <a:tcStyle>
        <a:tcBdr>
          <a:left>
            <a:ln w="12700" cap="flat">
              <a:solidFill>
                <a:srgbClr val="EBEBEB"/>
              </a:solidFill>
              <a:prstDash val="solid"/>
              <a:bevel/>
            </a:ln>
          </a:left>
          <a:right>
            <a:ln w="12700" cap="flat">
              <a:solidFill>
                <a:srgbClr val="EBEBEB"/>
              </a:solidFill>
              <a:prstDash val="solid"/>
              <a:bevel/>
            </a:ln>
          </a:right>
          <a:top>
            <a:ln w="12700" cap="flat">
              <a:solidFill>
                <a:srgbClr val="EBEBEB"/>
              </a:solidFill>
              <a:prstDash val="solid"/>
              <a:bevel/>
            </a:ln>
          </a:top>
          <a:bottom>
            <a:ln w="25400" cap="flat">
              <a:solidFill>
                <a:srgbClr val="EBEBEB"/>
              </a:solidFill>
              <a:prstDash val="solid"/>
              <a:bevel/>
            </a:ln>
          </a:bottom>
          <a:insideH>
            <a:ln w="12700" cap="flat">
              <a:solidFill>
                <a:srgbClr val="EBEBEB"/>
              </a:solidFill>
              <a:prstDash val="solid"/>
              <a:bevel/>
            </a:ln>
          </a:insideH>
          <a:insideV>
            <a:ln w="12700" cap="flat">
              <a:solidFill>
                <a:srgbClr val="EBEBEB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5400"/>
            <a:ext cx="11480800" cy="49784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4445000"/>
            <a:ext cx="11480800" cy="35179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1625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0"/>
            <a:ext cx="5384800" cy="50165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4508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762000" y="0"/>
            <a:ext cx="11480800" cy="26289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196537"/>
            <a:ext cx="11480800" cy="215962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56162"/>
            <a:ext cx="5384800" cy="6844676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36272"/>
            <a:ext cx="11480800" cy="2156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392627"/>
            <a:ext cx="11480800" cy="6403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"/>
          <a:ea typeface="Helvetica Neue"/>
          <a:cs typeface="Helvetica Neue"/>
          <a:sym typeface="Helvetica Neue"/>
        </a:defRPr>
      </a:lvl1pPr>
      <a:lvl2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"/>
          <a:ea typeface="Helvetica Neue"/>
          <a:cs typeface="Helvetica Neue"/>
          <a:sym typeface="Helvetica Neue"/>
        </a:defRPr>
      </a:lvl2pPr>
      <a:lvl3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"/>
          <a:ea typeface="Helvetica Neue"/>
          <a:cs typeface="Helvetica Neue"/>
          <a:sym typeface="Helvetica Neue"/>
        </a:defRPr>
      </a:lvl3pPr>
      <a:lvl4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"/>
          <a:ea typeface="Helvetica Neue"/>
          <a:cs typeface="Helvetica Neue"/>
          <a:sym typeface="Helvetica Neue"/>
        </a:defRPr>
      </a:lvl4pPr>
      <a:lvl5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"/>
          <a:ea typeface="Helvetica Neue"/>
          <a:cs typeface="Helvetica Neue"/>
          <a:sym typeface="Helvetica Neue"/>
        </a:defRPr>
      </a:lvl5pPr>
      <a:lvl6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"/>
          <a:ea typeface="Helvetica Neue"/>
          <a:cs typeface="Helvetica Neue"/>
          <a:sym typeface="Helvetica Neue"/>
        </a:defRPr>
      </a:lvl6pPr>
      <a:lvl7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"/>
          <a:ea typeface="Helvetica Neue"/>
          <a:cs typeface="Helvetica Neue"/>
          <a:sym typeface="Helvetica Neue"/>
        </a:defRPr>
      </a:lvl7pPr>
      <a:lvl8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"/>
          <a:ea typeface="Helvetica Neue"/>
          <a:cs typeface="Helvetica Neue"/>
          <a:sym typeface="Helvetica Neue"/>
        </a:defRPr>
      </a:lvl8pPr>
      <a:lvl9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"/>
          <a:ea typeface="Helvetica Neue"/>
          <a:cs typeface="Helvetica Neue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r" defTabSz="584200">
        <a:defRPr sz="1200">
          <a:solidFill>
            <a:schemeClr val="tx1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 Medium"/>
        </a:defRPr>
      </a:lvl1pPr>
      <a:lvl2pPr algn="r" defTabSz="584200">
        <a:defRPr sz="1200">
          <a:solidFill>
            <a:schemeClr val="tx1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 Medium"/>
        </a:defRPr>
      </a:lvl2pPr>
      <a:lvl3pPr algn="r" defTabSz="584200">
        <a:defRPr sz="1200">
          <a:solidFill>
            <a:schemeClr val="tx1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 Medium"/>
        </a:defRPr>
      </a:lvl3pPr>
      <a:lvl4pPr algn="r" defTabSz="584200">
        <a:defRPr sz="1200">
          <a:solidFill>
            <a:schemeClr val="tx1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 Medium"/>
        </a:defRPr>
      </a:lvl4pPr>
      <a:lvl5pPr algn="r" defTabSz="584200">
        <a:defRPr sz="1200">
          <a:solidFill>
            <a:schemeClr val="tx1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 Medium"/>
        </a:defRPr>
      </a:lvl5pPr>
      <a:lvl6pPr algn="r" defTabSz="584200">
        <a:defRPr sz="1200">
          <a:solidFill>
            <a:schemeClr val="tx1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 Medium"/>
        </a:defRPr>
      </a:lvl6pPr>
      <a:lvl7pPr algn="r" defTabSz="584200">
        <a:defRPr sz="1200">
          <a:solidFill>
            <a:schemeClr val="tx1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 Medium"/>
        </a:defRPr>
      </a:lvl7pPr>
      <a:lvl8pPr algn="r" defTabSz="584200">
        <a:defRPr sz="1200">
          <a:solidFill>
            <a:schemeClr val="tx1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 Medium"/>
        </a:defRPr>
      </a:lvl8pPr>
      <a:lvl9pPr algn="r" defTabSz="584200">
        <a:defRPr sz="1200">
          <a:solidFill>
            <a:schemeClr val="tx1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 Medium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Tumorigenesis 2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016000" indent="-1016000">
              <a:buClr>
                <a:srgbClr val="EBEBEB"/>
              </a:buClr>
              <a:defRPr sz="4500"/>
            </a:lvl1pPr>
            <a:lvl2pPr marL="1422400" indent="-1016000">
              <a:buClr>
                <a:srgbClr val="EBEBEB"/>
              </a:buClr>
              <a:defRPr sz="4500"/>
            </a:lvl2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heterogeneity- genotypical and phenotypically</a:t>
            </a:r>
            <a:endParaRPr sz="4500"/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constantly changing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Nomenclature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</p:spPr>
        <p:txBody>
          <a:bodyPr/>
          <a:lstStyle/>
          <a:p>
            <a:pPr lvl="0" marL="767644" indent="-767644">
              <a:buClr>
                <a:srgbClr val="EBEBEB"/>
              </a:buClr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Tumors are named usually by three things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 marL="1174044" indent="-767644">
              <a:buClr>
                <a:srgbClr val="EBEBEB"/>
              </a:buClr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malignant or benign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 marL="1174044" indent="-767644">
              <a:buClr>
                <a:srgbClr val="EBEBEB"/>
              </a:buClr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tissue it formed from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 marL="1174044" indent="-767644">
              <a:buClr>
                <a:srgbClr val="EBEBEB"/>
              </a:buClr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microscopic and macroscopic pattern of growth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EBEBEB"/>
      </a:dk1>
      <a:lt1>
        <a:srgbClr val="C000EB"/>
      </a:lt1>
      <a:dk2>
        <a:srgbClr val="A7A7A7"/>
      </a:dk2>
      <a:lt2>
        <a:srgbClr val="535353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 w="25400" cap="flat">
          <a:solidFill>
            <a:srgbClr val="619AE3"/>
          </a:solidFill>
          <a:prstDash val="solid"/>
          <a:bevel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C000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619AE3"/>
          </a:solidFill>
          <a:prstDash val="solid"/>
          <a:bevel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C000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 w="25400" cap="flat">
          <a:solidFill>
            <a:srgbClr val="619AE3"/>
          </a:solidFill>
          <a:prstDash val="solid"/>
          <a:bevel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C000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619AE3"/>
          </a:solidFill>
          <a:prstDash val="solid"/>
          <a:bevel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C000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