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Relationship Id="rId3" Type="http://schemas.openxmlformats.org/officeDocument/2006/relationships/image" Target="../media/image8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Imaging Techniques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X-Ray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762000" y="2413000"/>
            <a:ext cx="6587795" cy="668331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Use electromagnetic radiation</a:t>
            </a:r>
            <a:endParaRPr sz="41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Absorbed by dense tissues </a:t>
            </a:r>
            <a:endParaRPr sz="41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bone/ cartilage</a:t>
            </a:r>
            <a:endParaRPr sz="41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NOT blood</a:t>
            </a:r>
          </a:p>
        </p:txBody>
      </p:sp>
      <p:pic>
        <p:nvPicPr>
          <p:cNvPr id="3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30583" y="3488266"/>
            <a:ext cx="5004429" cy="463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Mammogram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762000" y="1695450"/>
            <a:ext cx="6963106" cy="636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X-ray of breast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One breast at a time pressed firmly between two plates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X ray taken-one from above and one from the side</a:t>
            </a:r>
          </a:p>
        </p:txBody>
      </p:sp>
      <p:pic>
        <p:nvPicPr>
          <p:cNvPr id="4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24285" y="1879600"/>
            <a:ext cx="3543349" cy="3770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3933" y="6352116"/>
            <a:ext cx="2794001" cy="2908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CT Scan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762000" y="2413000"/>
            <a:ext cx="7157377" cy="6362700"/>
          </a:xfrm>
          <a:prstGeom prst="rect">
            <a:avLst/>
          </a:prstGeom>
        </p:spPr>
        <p:txBody>
          <a:bodyPr/>
          <a:lstStyle/>
          <a:p>
            <a:pPr lvl="0" marL="377952" indent="-377952" defTabSz="543305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720">
                <a:solidFill>
                  <a:srgbClr val="EBEBEB"/>
                </a:solidFill>
                <a:effectLst>
                  <a:outerShdw sx="100000" sy="100000" kx="0" ky="0" algn="b" rotWithShape="0" blurRad="47244" dist="23622" dir="5400000">
                    <a:srgbClr val="000000"/>
                  </a:outerShdw>
                </a:effectLst>
              </a:rPr>
              <a:t>Aka CAT scan</a:t>
            </a:r>
            <a:endParaRPr sz="3720">
              <a:solidFill>
                <a:srgbClr val="EBEBEB"/>
              </a:solidFill>
              <a:effectLst>
                <a:outerShdw sx="100000" sy="100000" kx="0" ky="0" algn="b" rotWithShape="0" blurRad="47244" dist="23622" dir="5400000">
                  <a:srgbClr val="000000"/>
                </a:outerShdw>
              </a:effectLst>
            </a:endParaRPr>
          </a:p>
          <a:p>
            <a:pPr lvl="1" marL="755904" indent="-377952" defTabSz="543305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720">
                <a:solidFill>
                  <a:srgbClr val="EBEBEB"/>
                </a:solidFill>
                <a:effectLst>
                  <a:outerShdw sx="100000" sy="100000" kx="0" ky="0" algn="b" rotWithShape="0" blurRad="47244" dist="23622" dir="5400000">
                    <a:srgbClr val="000000"/>
                  </a:outerShdw>
                </a:effectLst>
              </a:rPr>
              <a:t>(computerized (axial) tomography)</a:t>
            </a:r>
            <a:endParaRPr sz="3720">
              <a:solidFill>
                <a:srgbClr val="EBEBEB"/>
              </a:solidFill>
              <a:effectLst>
                <a:outerShdw sx="100000" sy="100000" kx="0" ky="0" algn="b" rotWithShape="0" blurRad="47244" dist="23622" dir="5400000">
                  <a:srgbClr val="000000"/>
                </a:outerShdw>
              </a:effectLst>
            </a:endParaRPr>
          </a:p>
          <a:p>
            <a:pPr lvl="0" marL="377952" indent="-377952" defTabSz="543305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720">
                <a:solidFill>
                  <a:srgbClr val="EBEBEB"/>
                </a:solidFill>
                <a:effectLst>
                  <a:outerShdw sx="100000" sy="100000" kx="0" ky="0" algn="b" rotWithShape="0" blurRad="47244" dist="23622" dir="5400000">
                    <a:srgbClr val="000000"/>
                  </a:outerShdw>
                </a:effectLst>
              </a:rPr>
              <a:t>take x-rays from several views</a:t>
            </a:r>
            <a:endParaRPr sz="3720">
              <a:solidFill>
                <a:srgbClr val="EBEBEB"/>
              </a:solidFill>
              <a:effectLst>
                <a:outerShdw sx="100000" sy="100000" kx="0" ky="0" algn="b" rotWithShape="0" blurRad="47244" dist="23622" dir="5400000">
                  <a:srgbClr val="000000"/>
                </a:outerShdw>
              </a:effectLst>
            </a:endParaRPr>
          </a:p>
          <a:p>
            <a:pPr lvl="0" marL="377952" indent="-377952" defTabSz="543305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720">
                <a:solidFill>
                  <a:srgbClr val="EBEBEB"/>
                </a:solidFill>
                <a:effectLst>
                  <a:outerShdw sx="100000" sy="100000" kx="0" ky="0" algn="b" rotWithShape="0" blurRad="47244" dist="23622" dir="5400000">
                    <a:srgbClr val="000000"/>
                  </a:outerShdw>
                </a:effectLst>
              </a:rPr>
              <a:t>put together to make 3-D image</a:t>
            </a:r>
            <a:endParaRPr sz="3720">
              <a:solidFill>
                <a:srgbClr val="EBEBEB"/>
              </a:solidFill>
              <a:effectLst>
                <a:outerShdw sx="100000" sy="100000" kx="0" ky="0" algn="b" rotWithShape="0" blurRad="47244" dist="23622" dir="5400000">
                  <a:srgbClr val="000000"/>
                </a:outerShdw>
              </a:effectLst>
            </a:endParaRPr>
          </a:p>
          <a:p>
            <a:pPr lvl="0" marL="377952" indent="-377952" defTabSz="543305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720">
                <a:solidFill>
                  <a:srgbClr val="EBEBEB"/>
                </a:solidFill>
                <a:effectLst>
                  <a:outerShdw sx="100000" sy="100000" kx="0" ky="0" algn="b" rotWithShape="0" blurRad="47244" dist="23622" dir="5400000">
                    <a:srgbClr val="000000"/>
                  </a:outerShdw>
                </a:effectLst>
              </a:rPr>
              <a:t>half hour</a:t>
            </a:r>
          </a:p>
        </p:txBody>
      </p:sp>
      <p:pic>
        <p:nvPicPr>
          <p:cNvPr id="4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6068" y="2004483"/>
            <a:ext cx="4982479" cy="3345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4866" y="5410200"/>
            <a:ext cx="3810001" cy="401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Ultrasound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762000" y="2419350"/>
            <a:ext cx="6931158" cy="6362700"/>
          </a:xfrm>
          <a:prstGeom prst="rect">
            <a:avLst/>
          </a:prstGeom>
        </p:spPr>
        <p:txBody>
          <a:bodyPr/>
          <a:lstStyle/>
          <a:p>
            <a:pPr lvl="0" marL="386079" indent="-386079" defTabSz="554990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sx="100000" sy="100000" kx="0" ky="0" algn="b" rotWithShape="0" blurRad="48260" dist="24130" dir="5400000">
                    <a:srgbClr val="000000"/>
                  </a:outerShdw>
                </a:effectLst>
              </a:rPr>
              <a:t>aka ultrasonography, sonography, sonogram</a:t>
            </a:r>
            <a:endParaRPr sz="3800">
              <a:solidFill>
                <a:srgbClr val="EBEBEB"/>
              </a:solidFill>
              <a:effectLst>
                <a:outerShdw sx="100000" sy="100000" kx="0" ky="0" algn="b" rotWithShape="0" blurRad="48260" dist="24130" dir="5400000">
                  <a:srgbClr val="000000"/>
                </a:outerShdw>
              </a:effectLst>
            </a:endParaRPr>
          </a:p>
          <a:p>
            <a:pPr lvl="0" marL="386079" indent="-386079" defTabSz="554990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sx="100000" sy="100000" kx="0" ky="0" algn="b" rotWithShape="0" blurRad="48260" dist="24130" dir="5400000">
                    <a:srgbClr val="000000"/>
                  </a:outerShdw>
                </a:effectLst>
              </a:rPr>
              <a:t>machine gives off high frequency sound waves that go through body</a:t>
            </a:r>
            <a:endParaRPr sz="3800">
              <a:solidFill>
                <a:srgbClr val="EBEBEB"/>
              </a:solidFill>
              <a:effectLst>
                <a:outerShdw sx="100000" sy="100000" kx="0" ky="0" algn="b" rotWithShape="0" blurRad="48260" dist="24130" dir="5400000">
                  <a:srgbClr val="000000"/>
                </a:outerShdw>
              </a:effectLst>
            </a:endParaRPr>
          </a:p>
          <a:p>
            <a:pPr lvl="0" marL="386079" indent="-386079" defTabSz="554990">
              <a:spcBef>
                <a:spcPts val="3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800">
                <a:solidFill>
                  <a:srgbClr val="EBEBEB"/>
                </a:solidFill>
                <a:effectLst>
                  <a:outerShdw sx="100000" sy="100000" kx="0" ky="0" algn="b" rotWithShape="0" blurRad="48260" dist="24130" dir="5400000">
                    <a:srgbClr val="000000"/>
                  </a:outerShdw>
                </a:effectLst>
              </a:rPr>
              <a:t>sound waves creates echoes, machine converts echoes into real time images</a:t>
            </a:r>
          </a:p>
        </p:txBody>
      </p:sp>
      <p:pic>
        <p:nvPicPr>
          <p:cNvPr id="5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3066" y="3312583"/>
            <a:ext cx="5404710" cy="3675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Ultrasound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762000" y="2413000"/>
            <a:ext cx="7515688" cy="636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Pictures of soft tissues that don’t show up on x-ray</a:t>
            </a:r>
            <a:endParaRPr sz="41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differentiates between fluid filled cyst and solid tumors due to differences in echo patterns</a:t>
            </a:r>
            <a:endParaRPr sz="41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used to guide needle biopsy </a:t>
            </a:r>
          </a:p>
        </p:txBody>
      </p:sp>
      <p:pic>
        <p:nvPicPr>
          <p:cNvPr id="5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73533" y="2499783"/>
            <a:ext cx="3606801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2283" y="5930900"/>
            <a:ext cx="3289301" cy="246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Ultrasound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Not as detailed as MRI or CT Scan.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