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0071100" cy="7556500"/>
  <p:notesSz cx="6858000" cy="9144000"/>
  <p:defaultTextStyle>
    <a:lvl1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1pPr>
    <a:lvl2pPr indent="4572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2pPr>
    <a:lvl3pPr indent="9144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3pPr>
    <a:lvl4pPr indent="13716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4pPr>
    <a:lvl5pPr indent="1828800"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5pPr>
    <a:lvl6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6pPr>
    <a:lvl7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7pPr>
    <a:lvl8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8pPr>
    <a:lvl9pPr defTabSz="457200">
      <a:lnSpc>
        <a:spcPct val="93000"/>
      </a:lnSpc>
      <a:defRPr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7227887" y="6886575"/>
            <a:ext cx="2346326" cy="19564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03237" y="95250"/>
            <a:ext cx="9069388" cy="1673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03237" y="1768475"/>
            <a:ext cx="9069388" cy="5788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93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defTabSz="457200">
        <a:lnSpc>
          <a:spcPct val="93000"/>
        </a:lnSpc>
        <a:spcBef>
          <a:spcPts val="14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457200">
        <a:lnSpc>
          <a:spcPct val="93000"/>
        </a:lnSpc>
        <a:tabLst>
          <a:tab pos="723900" algn="l"/>
          <a:tab pos="1447800" algn="l"/>
          <a:tab pos="21717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idx="1"/>
          </p:nvPr>
        </p:nvSpPr>
        <p:spPr>
          <a:xfrm>
            <a:off x="419100" y="334962"/>
            <a:ext cx="9240838" cy="774701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330200" indent="-317500">
              <a:lnSpc>
                <a:spcPct val="10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Blood Pressure</a:t>
            </a: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11.36</a:t>
            </a:r>
          </a:p>
        </p:txBody>
      </p:sp>
      <p:sp>
        <p:nvSpPr>
          <p:cNvPr id="14" name="Shape 14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419100" y="1595437"/>
            <a:ext cx="9090025" cy="3809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623711" indent="-623711">
              <a:lnSpc>
                <a:spcPct val="9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Measurements by health professionals are made on the pressure in large arteries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Systolic – pressure at the peak of ventricular contraction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Diastolic – pressure when ventricles relax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marL="623711" indent="-623711">
              <a:lnSpc>
                <a:spcPct val="9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Pressure in blood vessels decreases as the distance away from the heart increases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" grpId="1"/>
      <p:bldP build="whole" bldLvl="1" animBg="1" rev="0" advAuto="0" spid="1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body" idx="1"/>
          </p:nvPr>
        </p:nvSpPr>
        <p:spPr>
          <a:xfrm>
            <a:off x="419100" y="334962"/>
            <a:ext cx="9240838" cy="774701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330200" indent="-317500">
              <a:lnSpc>
                <a:spcPct val="10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Blood Pressure: Effects of Factors</a:t>
            </a:r>
          </a:p>
        </p:txBody>
      </p:sp>
      <p:sp>
        <p:nvSpPr>
          <p:cNvPr id="20" name="Shape 20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11.39a</a:t>
            </a:r>
          </a:p>
        </p:txBody>
      </p:sp>
      <p:sp>
        <p:nvSpPr>
          <p:cNvPr id="21" name="Shape 21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419100" y="2100262"/>
            <a:ext cx="9090025" cy="3387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623711" indent="-623711">
              <a:lnSpc>
                <a:spcPct val="8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Neural factors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8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Autonomic nervous system adjustments (sympathetic division)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marL="623711" indent="-623711">
              <a:lnSpc>
                <a:spcPct val="8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Renal factors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Regulation by altering blood volume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8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Renin – hormonal control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" grpId="1"/>
      <p:bldP build="whole" bldLvl="1" animBg="1" rev="0" advAuto="0" spid="2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body" idx="1"/>
          </p:nvPr>
        </p:nvSpPr>
        <p:spPr>
          <a:xfrm>
            <a:off x="419100" y="334962"/>
            <a:ext cx="9240838" cy="774701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330200" indent="-317500">
              <a:lnSpc>
                <a:spcPct val="10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Blood Pressure: Effects of Factors</a:t>
            </a:r>
          </a:p>
        </p:txBody>
      </p:sp>
      <p:sp>
        <p:nvSpPr>
          <p:cNvPr id="27" name="Shape 27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11.39b</a:t>
            </a:r>
          </a:p>
        </p:txBody>
      </p:sp>
      <p:sp>
        <p:nvSpPr>
          <p:cNvPr id="28" name="Shape 28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419100" y="1847850"/>
            <a:ext cx="9090025" cy="4247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623711" indent="-623711">
              <a:lnSpc>
                <a:spcPct val="9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Temperature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Heat has a vasodilation effect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Cold has a vasoconstricting effect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marL="623711" indent="-623711">
              <a:lnSpc>
                <a:spcPct val="9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Chemicals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9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Various substances can cause increases or decreases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0" marL="623711" indent="-623711">
              <a:lnSpc>
                <a:spcPct val="9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Diet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body" idx="1"/>
          </p:nvPr>
        </p:nvSpPr>
        <p:spPr>
          <a:xfrm>
            <a:off x="419100" y="334962"/>
            <a:ext cx="9240838" cy="774701"/>
          </a:xfrm>
          <a:prstGeom prst="rect">
            <a:avLst/>
          </a:prstGeom>
        </p:spPr>
        <p:txBody>
          <a:bodyPr lIns="46799" tIns="46799" rIns="46799" bIns="46799">
            <a:normAutofit fontScale="100000" lnSpcReduction="0"/>
          </a:bodyPr>
          <a:lstStyle>
            <a:lvl1pPr marL="330200" indent="-317500">
              <a:lnSpc>
                <a:spcPct val="100000"/>
              </a:lnSpc>
              <a:spcBef>
                <a:spcPts val="15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000099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</a:rPr>
              <a:t>Variations in Blood Pressure</a:t>
            </a: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8483600" y="7054850"/>
            <a:ext cx="1428750" cy="336550"/>
          </a:xfrm>
          <a:prstGeom prst="rect">
            <a:avLst/>
          </a:prstGeom>
        </p:spPr>
        <p:txBody>
          <a:bodyPr lIns="46799" tIns="46799" rIns="46799" bIns="46799" anchor="t">
            <a:normAutofit fontScale="100000" lnSpcReduction="0"/>
          </a:bodyPr>
          <a:lstStyle>
            <a:lvl1pPr algn="r">
              <a:lnSpc>
                <a:spcPct val="100000"/>
              </a:lnSpc>
              <a:tabLst>
                <a:tab pos="723900" algn="l"/>
              </a:tabLst>
              <a:defRPr i="1" sz="1200">
                <a:solidFill>
                  <a:srgbClr val="000099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1200">
                <a:solidFill>
                  <a:srgbClr val="000099"/>
                </a:solidFill>
              </a:rPr>
              <a:t>Slide 11.41</a:t>
            </a:r>
          </a:p>
        </p:txBody>
      </p:sp>
      <p:sp>
        <p:nvSpPr>
          <p:cNvPr id="35" name="Shape 35"/>
          <p:cNvSpPr/>
          <p:nvPr/>
        </p:nvSpPr>
        <p:spPr>
          <a:xfrm>
            <a:off x="377825" y="7123112"/>
            <a:ext cx="4463802" cy="229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000"/>
              <a:t>Copyright © 2003 Pearson Education, Inc. publishing as Benjamin Cummings</a:t>
            </a: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168275" cy="1427163"/>
          </a:xfrm>
          <a:prstGeom prst="rect">
            <a:avLst/>
          </a:prstGeom>
          <a:solidFill>
            <a:srgbClr val="009999"/>
          </a:solidFill>
          <a:ln w="25560" cap="sq">
            <a:solidFill>
              <a:srgbClr val="009999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168275" y="252413"/>
            <a:ext cx="9828214" cy="1587"/>
          </a:xfrm>
          <a:prstGeom prst="line">
            <a:avLst/>
          </a:prstGeom>
          <a:ln w="38160" cap="sq">
            <a:solidFill>
              <a:srgbClr val="009999"/>
            </a:solidFill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419100" y="1417637"/>
            <a:ext cx="9090025" cy="502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623711" indent="-623711">
              <a:lnSpc>
                <a:spcPct val="60000"/>
              </a:lnSpc>
              <a:spcBef>
                <a:spcPts val="21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400">
                <a:latin typeface="Arial"/>
                <a:ea typeface="Arial"/>
                <a:cs typeface="Arial"/>
                <a:sym typeface="Arial"/>
              </a:rPr>
              <a:t>Human normal range is variable</a:t>
            </a:r>
            <a:endParaRPr sz="34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Normal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140–110 mm Hg systolic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80–75 mm Hg diastolic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Hypotension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Low systolic (below 110 mm HG)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Often associated with illness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1" marL="838200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Hypertension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High systolic (above 140 mm HG)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lvl="2" marL="1169987" indent="-381000">
              <a:lnSpc>
                <a:spcPct val="60000"/>
              </a:lnSpc>
              <a:spcBef>
                <a:spcPts val="1800"/>
              </a:spcBef>
              <a:buClr>
                <a:srgbClr val="FF6600"/>
              </a:buClr>
              <a:buSzPct val="100000"/>
              <a:buFont typeface="Symbol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Can be dangerous if it is chronic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" grpId="2"/>
      <p:bldP build="whole" bldLvl="1" animBg="1" rev="0" advAuto="0" spid="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Other Vitals 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Pulse Oximetry- a measure of oxygen saturation in blood, normally greater than 95%</a:t>
            </a: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Auscultation- listening to sounds of body using a stethoscope</a:t>
            </a:r>
            <a:endParaRPr sz="320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CBC breakdown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Hematocrit-volume made up of red blood cells</a:t>
            </a:r>
            <a:endParaRPr sz="3200"/>
          </a:p>
          <a:p>
            <a:pPr lvl="0">
              <a:defRPr sz="1800"/>
            </a:pPr>
            <a:r>
              <a:rPr sz="3200"/>
              <a:t>Platelets- used in blood clotting</a:t>
            </a:r>
            <a:endParaRPr sz="3200"/>
          </a:p>
          <a:p>
            <a:pPr lvl="0">
              <a:defRPr sz="1800"/>
            </a:pPr>
            <a:r>
              <a:rPr sz="3200"/>
              <a:t>Total White Blood Cell-defense</a:t>
            </a: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Differential breakdown of WBC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Neutrophils-engulf bacteria and fungi</a:t>
            </a:r>
            <a:endParaRPr sz="3200"/>
          </a:p>
          <a:p>
            <a:pPr lvl="0">
              <a:defRPr sz="1800"/>
            </a:pPr>
            <a:r>
              <a:rPr sz="3200"/>
              <a:t>Eosinophils- respond to parasites</a:t>
            </a:r>
            <a:endParaRPr sz="3200"/>
          </a:p>
          <a:p>
            <a:pPr lvl="0">
              <a:defRPr sz="1800"/>
            </a:pPr>
            <a:r>
              <a:rPr sz="3200"/>
              <a:t>Lymphocytes-attack and kill invaders</a:t>
            </a:r>
            <a:endParaRPr sz="3200"/>
          </a:p>
          <a:p>
            <a:pPr lvl="0">
              <a:defRPr sz="1800"/>
            </a:pPr>
            <a:r>
              <a:rPr sz="3200"/>
              <a:t>Monocytes-engulf and destroy bacteria (chronic)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