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Discovery of Tumor Suppressor Genes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idx="1"/>
          </p:nvPr>
        </p:nvSpPr>
        <p:spPr>
          <a:xfrm>
            <a:off x="762000" y="965200"/>
            <a:ext cx="6426002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Would take MUCH longer for child to acquire two mutations rather than one, as seen in the older age of diagnosis for children not born with mutated allele.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diagnosis for bilateral occurred at younger age than unilateral</a:t>
            </a:r>
          </a:p>
        </p:txBody>
      </p:sp>
      <p:pic>
        <p:nvPicPr>
          <p:cNvPr id="6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8747" y="1249752"/>
            <a:ext cx="5305053" cy="7660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4500"/>
            </a:lvl2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Conclusion:</a:t>
            </a:r>
            <a:endParaRPr sz="45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Retinoblastoma caused by double mutation on both copies of Rb (tumor suppressor gene)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Suppressor Genes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087867" y="1682614"/>
            <a:ext cx="4733066" cy="7175683"/>
          </a:xfrm>
          <a:prstGeom prst="rect">
            <a:avLst/>
          </a:prstGeom>
        </p:spPr>
        <p:txBody>
          <a:bodyPr/>
          <a:lstStyle/>
          <a:p>
            <a:pPr lvl="0" marL="294894" indent="-294894" defTabSz="502412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956">
                <a:solidFill>
                  <a:srgbClr val="EBEBEB"/>
                </a:solidFill>
                <a:effectLst>
                  <a:outerShdw sx="100000" sy="100000" kx="0" ky="0" algn="b" rotWithShape="0" blurRad="43688" dist="21844" dir="5400000">
                    <a:srgbClr val="000000"/>
                  </a:outerShdw>
                </a:effectLst>
              </a:rPr>
              <a:t>Normal genes whose </a:t>
            </a:r>
            <a:r>
              <a:rPr b="1" sz="3956" u="sng">
                <a:solidFill>
                  <a:srgbClr val="EBEBEB"/>
                </a:solidFill>
                <a:effectLst>
                  <a:outerShdw sx="100000" sy="100000" kx="0" ky="0" algn="b" rotWithShape="0" blurRad="43688" dist="21844" dir="5400000">
                    <a:srgbClr val="000000"/>
                  </a:outerShdw>
                </a:effectLst>
              </a:rPr>
              <a:t>absence</a:t>
            </a:r>
            <a:r>
              <a:rPr sz="3956">
                <a:solidFill>
                  <a:srgbClr val="EBEBEB"/>
                </a:solidFill>
                <a:effectLst>
                  <a:outerShdw sx="100000" sy="100000" kx="0" ky="0" algn="b" rotWithShape="0" blurRad="43688" dist="21844" dir="5400000">
                    <a:srgbClr val="000000"/>
                  </a:outerShdw>
                </a:effectLst>
              </a:rPr>
              <a:t> can lead to cancer</a:t>
            </a:r>
            <a:endParaRPr sz="3956">
              <a:solidFill>
                <a:srgbClr val="EBEBEB"/>
              </a:solidFill>
              <a:effectLst>
                <a:outerShdw sx="100000" sy="100000" kx="0" ky="0" algn="b" rotWithShape="0" blurRad="43688" dist="21844" dir="5400000">
                  <a:srgbClr val="000000"/>
                </a:outerShdw>
              </a:effectLst>
            </a:endParaRPr>
          </a:p>
          <a:p>
            <a:pPr lvl="0" marL="294894" indent="-294894" defTabSz="502412">
              <a:spcBef>
                <a:spcPts val="27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956">
                <a:solidFill>
                  <a:srgbClr val="EBEBEB"/>
                </a:solidFill>
                <a:effectLst>
                  <a:outerShdw sx="100000" sy="100000" kx="0" ky="0" algn="b" rotWithShape="0" blurRad="43688" dist="21844" dir="5400000">
                    <a:srgbClr val="000000"/>
                  </a:outerShdw>
                </a:effectLst>
              </a:rPr>
              <a:t>If lost or inactivated, their functional absence can allow development of cancer</a:t>
            </a:r>
          </a:p>
        </p:txBody>
      </p:sp>
      <p:pic>
        <p:nvPicPr>
          <p:cNvPr id="3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6233" y="2559050"/>
            <a:ext cx="7205134" cy="5422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762000" y="-131234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Suppressor Genes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467386" y="1505809"/>
            <a:ext cx="11775414" cy="72360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Genes come in pairs</a:t>
            </a:r>
            <a:endParaRPr sz="45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Predisposed</a:t>
            </a:r>
            <a:endParaRPr sz="45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born with one mutated gene of a pair</a:t>
            </a:r>
            <a:endParaRPr sz="45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one defected gene will NOT lead to cancer</a:t>
            </a:r>
            <a:endParaRPr sz="45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if normal gene becomes mutated in lifetime—&gt; cancer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Suppressor Genes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Act like a brake pedal</a:t>
            </a:r>
            <a:endParaRPr sz="5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produce proteins that tell the cell to STOP! dividing</a:t>
            </a:r>
            <a:endParaRPr sz="5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loss of function- cell can divide abnormally and continually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Discovery of Tumor Suppressor Genes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762000" y="2413000"/>
            <a:ext cx="5666714" cy="6362700"/>
          </a:xfrm>
          <a:prstGeom prst="rect">
            <a:avLst/>
          </a:prstGeom>
        </p:spPr>
        <p:txBody>
          <a:bodyPr/>
          <a:lstStyle>
            <a:lvl1pPr marL="390143" indent="-390143" defTabSz="560831">
              <a:spcBef>
                <a:spcPts val="4000"/>
              </a:spcBef>
              <a:defRPr sz="4128"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defRPr>
            </a:lvl1pPr>
            <a:lvl2pPr marL="780287" indent="-390143" defTabSz="560831">
              <a:spcBef>
                <a:spcPts val="4000"/>
              </a:spcBef>
              <a:defRPr sz="4128"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defRPr>
            </a:lvl2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28">
                <a:solidFill>
                  <a:srgbClr val="EBEBEB"/>
                </a:solidFill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rPr>
              <a:t>Alfred Knudson and the Two Hit Hypothesis (1971)</a:t>
            </a:r>
            <a:endParaRPr sz="4128">
              <a:solidFill>
                <a:srgbClr val="EBEBEB"/>
              </a:solidFill>
              <a:effectLst>
                <a:outerShdw sx="100000" sy="100000" kx="0" ky="0" algn="b" rotWithShape="0" blurRad="48768" dist="24384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128">
                <a:solidFill>
                  <a:srgbClr val="EBEBEB"/>
                </a:solidFill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rPr>
              <a:t>“In order for a cell to become cancerous, both of the cell’s tumor suppressor genes must be mutated”</a:t>
            </a:r>
          </a:p>
        </p:txBody>
      </p:sp>
      <p:pic>
        <p:nvPicPr>
          <p:cNvPr id="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8349" y="2199888"/>
            <a:ext cx="5341153" cy="6801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body" idx="1"/>
          </p:nvPr>
        </p:nvSpPr>
        <p:spPr>
          <a:xfrm>
            <a:off x="762000" y="79044"/>
            <a:ext cx="4805760" cy="4810986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Retinoblastoma- childhood cancer affecting the retinas</a:t>
            </a:r>
          </a:p>
        </p:txBody>
      </p:sp>
      <p:pic>
        <p:nvPicPr>
          <p:cNvPr id="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6116" y="991321"/>
            <a:ext cx="5716881" cy="2986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6870" y="4824509"/>
            <a:ext cx="4492585" cy="3737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133" y="4542895"/>
            <a:ext cx="5716881" cy="3995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body" idx="1"/>
          </p:nvPr>
        </p:nvSpPr>
        <p:spPr>
          <a:xfrm>
            <a:off x="762000" y="719137"/>
            <a:ext cx="11480800" cy="8056563"/>
          </a:xfrm>
          <a:prstGeom prst="rect">
            <a:avLst/>
          </a:prstGeom>
        </p:spPr>
        <p:txBody>
          <a:bodyPr/>
          <a:lstStyle/>
          <a:p>
            <a:pPr lvl="0" marL="191247" indent="-191247" defTabSz="457200">
              <a:spcBef>
                <a:spcPts val="1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FFFFFF"/>
                </a:solidFill>
              </a:rPr>
              <a:t>Retinoblasts- usually stop growing and dividing in the womb</a:t>
            </a:r>
            <a:endParaRPr sz="4300">
              <a:solidFill>
                <a:srgbClr val="FFFFFF"/>
              </a:solidFill>
            </a:endParaRPr>
          </a:p>
          <a:p>
            <a:pPr lvl="1" marL="597647" indent="-191247" defTabSz="457200">
              <a:spcBef>
                <a:spcPts val="1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FFFFFF"/>
                </a:solidFill>
              </a:rPr>
              <a:t>differentiate into photoreceptors and nerve cells</a:t>
            </a:r>
            <a:endParaRPr sz="4300">
              <a:solidFill>
                <a:srgbClr val="FFFFFF"/>
              </a:solidFill>
            </a:endParaRPr>
          </a:p>
          <a:p>
            <a:pPr lvl="1" marL="597647" indent="-191247" defTabSz="457200">
              <a:spcBef>
                <a:spcPts val="1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FFFFFF"/>
                </a:solidFill>
              </a:rPr>
              <a:t>do not divide</a:t>
            </a:r>
            <a:endParaRPr sz="4300">
              <a:solidFill>
                <a:srgbClr val="FFFFFF"/>
              </a:solidFill>
            </a:endParaRPr>
          </a:p>
          <a:p>
            <a:pPr lvl="0" marL="191247" indent="-191247" defTabSz="457200">
              <a:spcBef>
                <a:spcPts val="1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FFFFFF"/>
                </a:solidFill>
              </a:rPr>
              <a:t>Retinoblastoma (cancer)- cells fail to differentiate</a:t>
            </a:r>
            <a:endParaRPr sz="4300">
              <a:solidFill>
                <a:srgbClr val="FFFFFF"/>
              </a:solidFill>
            </a:endParaRPr>
          </a:p>
          <a:p>
            <a:pPr lvl="1" marL="597647" indent="-191247" defTabSz="457200">
              <a:spcBef>
                <a:spcPts val="1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FFFFFF"/>
                </a:solidFill>
              </a:rPr>
              <a:t>continue dividing</a:t>
            </a:r>
            <a:endParaRPr sz="4300">
              <a:solidFill>
                <a:srgbClr val="FFFFFF"/>
              </a:solidFill>
            </a:endParaRPr>
          </a:p>
          <a:p>
            <a:pPr lvl="1" marL="597647" indent="-191247" defTabSz="457200">
              <a:spcBef>
                <a:spcPts val="1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FFFFFF"/>
                </a:solidFill>
              </a:rPr>
              <a:t>tumors develop</a:t>
            </a:r>
            <a:endParaRPr sz="4300">
              <a:solidFill>
                <a:srgbClr val="FFFFFF"/>
              </a:solidFill>
            </a:endParaRPr>
          </a:p>
          <a:p>
            <a:pPr lvl="1" marL="597647" indent="-191247" defTabSz="457200">
              <a:spcBef>
                <a:spcPts val="1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FFFFFF"/>
                </a:solidFill>
              </a:rPr>
              <a:t>can metastasize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body" idx="1"/>
          </p:nvPr>
        </p:nvSpPr>
        <p:spPr>
          <a:xfrm>
            <a:off x="762000" y="584200"/>
            <a:ext cx="11480800" cy="1726407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Studied sample of 48 patients. Tabulated results:</a:t>
            </a:r>
          </a:p>
        </p:txBody>
      </p:sp>
      <p:graphicFrame>
        <p:nvGraphicFramePr>
          <p:cNvPr id="56" name="Table 56"/>
          <p:cNvGraphicFramePr/>
          <p:nvPr/>
        </p:nvGraphicFramePr>
        <p:xfrm>
          <a:off x="721617" y="2734733"/>
          <a:ext cx="12050383" cy="428413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330773"/>
                <a:gridCol w="2491382"/>
                <a:gridCol w="2920140"/>
                <a:gridCol w="3308085"/>
              </a:tblGrid>
              <a:tr h="1143727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 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Bilateral
(both eyes)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Unilateral
(one eye)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Total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935566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Hereditary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25%–30%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10%–15%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35%–45%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003167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Nonhereditary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0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55%–65%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55%–65%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  <a:tr h="1201671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Total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25%–30%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70%–75%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Lucida Grande"/>
                          <a:ea typeface="Lucida Grande"/>
                          <a:cs typeface="Lucida Grande"/>
                          <a:sym typeface="Lucida Grande"/>
                        </a:rPr>
                        <a:t>100%</a:t>
                      </a:r>
                    </a:p>
                  </a:txBody>
                  <a:tcPr marL="63500" marR="127000" marT="50800" marB="50800" anchor="t" anchorCtr="0" horzOverflow="overflow">
                    <a:lnL w="12700">
                      <a:solidFill>
                        <a:srgbClr val="CCCCCC"/>
                      </a:solidFill>
                      <a:miter lim="400000"/>
                    </a:lnL>
                    <a:lnR w="12700">
                      <a:solidFill>
                        <a:srgbClr val="CCCCCC"/>
                      </a:solidFill>
                      <a:miter lim="400000"/>
                    </a:lnR>
                    <a:lnT w="12700">
                      <a:solidFill>
                        <a:srgbClr val="CCCCCC"/>
                      </a:solidFill>
                      <a:miter lim="400000"/>
                    </a:lnT>
                    <a:lnB w="12700">
                      <a:solidFill>
                        <a:srgbClr val="CCCCCC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7" name="Shape 57"/>
          <p:cNvSpPr/>
          <p:nvPr/>
        </p:nvSpPr>
        <p:spPr>
          <a:xfrm>
            <a:off x="982174" y="7442994"/>
            <a:ext cx="11040453" cy="1456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4211" indent="-454211" algn="l">
              <a:buSzPct val="75000"/>
              <a:buChar char="•"/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Compared age of diagnosis of bilateral and unilateral retinoblastoma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Analysis</a:t>
            </a:r>
            <a:endParaRPr sz="39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If recessive, both genes need to be mutated for cell to be cancerous</a:t>
            </a:r>
            <a:endParaRPr sz="39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If born with one mutated gene, child would need to acquire one additional mutated gene for cancer to form</a:t>
            </a:r>
            <a:endParaRPr sz="39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If born with no mutated genes, child would need to acquire two mutated genes for cancer to form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