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Radiation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What is it?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Uses high energy particles and waves to damage or destroy cancer cells</a:t>
            </a:r>
            <a:endParaRPr sz="46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Damages DNA directly or create </a:t>
            </a:r>
            <a:r>
              <a:rPr sz="4600" u="sng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free radicals</a:t>
            </a:r>
            <a:r>
              <a:rPr sz="46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 to damage DNA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Uses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Before surgery to shrink size of tumor</a:t>
            </a:r>
            <a:endParaRPr sz="46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Used for rectal cancers (lowers risk for returning cancers)</a:t>
            </a:r>
            <a:endParaRPr sz="46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After surgery to kill cells left behind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Chemoradiation 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Used with chemotherapy</a:t>
            </a:r>
            <a:endParaRPr sz="46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Kills more cancer cells, but worsens side effects</a:t>
            </a:r>
            <a:endParaRPr sz="46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Ease symptoms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Administration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Radiation machine</a:t>
            </a:r>
            <a:endParaRPr sz="46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Radioactive material placed inside the body near tumor</a:t>
            </a:r>
            <a:endParaRPr sz="46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Swallowed</a:t>
            </a:r>
            <a:endParaRPr sz="46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Injected into bloodstream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762000" y="-114300"/>
            <a:ext cx="11480801" cy="21463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Side Effects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762000" y="1456266"/>
            <a:ext cx="11480800" cy="7319435"/>
          </a:xfrm>
          <a:prstGeom prst="rect">
            <a:avLst/>
          </a:prstGeom>
        </p:spPr>
        <p:txBody>
          <a:bodyPr/>
          <a:lstStyle/>
          <a:p>
            <a:pPr lvl="0" marL="386079" indent="-386079" defTabSz="554990">
              <a:spcBef>
                <a:spcPts val="3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895">
                <a:solidFill>
                  <a:srgbClr val="EBEBEB"/>
                </a:solidFill>
                <a:effectLst>
                  <a:outerShdw sx="100000" sy="100000" kx="0" ky="0" algn="b" rotWithShape="0" blurRad="48260" dist="24130" dir="5400000">
                    <a:srgbClr val="000000"/>
                  </a:outerShdw>
                </a:effectLst>
              </a:rPr>
              <a:t>Similar to chemo, nausea, fatigue, hair loss</a:t>
            </a:r>
            <a:endParaRPr sz="3895">
              <a:solidFill>
                <a:srgbClr val="EBEBEB"/>
              </a:solidFill>
              <a:effectLst>
                <a:outerShdw sx="100000" sy="100000" kx="0" ky="0" algn="b" rotWithShape="0" blurRad="48260" dist="24130" dir="5400000">
                  <a:srgbClr val="000000"/>
                </a:outerShdw>
              </a:effectLst>
            </a:endParaRPr>
          </a:p>
          <a:p>
            <a:pPr lvl="0" marL="386079" indent="-386079" defTabSz="554990">
              <a:spcBef>
                <a:spcPts val="3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895">
                <a:solidFill>
                  <a:srgbClr val="EBEBEB"/>
                </a:solidFill>
                <a:effectLst>
                  <a:outerShdw sx="100000" sy="100000" kx="0" ky="0" algn="b" rotWithShape="0" blurRad="48260" dist="24130" dir="5400000">
                    <a:srgbClr val="000000"/>
                  </a:outerShdw>
                </a:effectLst>
              </a:rPr>
              <a:t>Skin problems</a:t>
            </a:r>
            <a:endParaRPr sz="3895">
              <a:solidFill>
                <a:srgbClr val="EBEBEB"/>
              </a:solidFill>
              <a:effectLst>
                <a:outerShdw sx="100000" sy="100000" kx="0" ky="0" algn="b" rotWithShape="0" blurRad="48260" dist="24130" dir="5400000">
                  <a:srgbClr val="000000"/>
                </a:outerShdw>
              </a:effectLst>
            </a:endParaRPr>
          </a:p>
          <a:p>
            <a:pPr lvl="0" marL="386079" indent="-386079" defTabSz="554990">
              <a:spcBef>
                <a:spcPts val="3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895">
                <a:solidFill>
                  <a:srgbClr val="EBEBEB"/>
                </a:solidFill>
                <a:effectLst>
                  <a:outerShdw sx="100000" sy="100000" kx="0" ky="0" algn="b" rotWithShape="0" blurRad="48260" dist="24130" dir="5400000">
                    <a:srgbClr val="000000"/>
                  </a:outerShdw>
                </a:effectLst>
              </a:rPr>
              <a:t>Chronic problems</a:t>
            </a:r>
            <a:endParaRPr sz="3895">
              <a:solidFill>
                <a:srgbClr val="EBEBEB"/>
              </a:solidFill>
              <a:effectLst>
                <a:outerShdw sx="100000" sy="100000" kx="0" ky="0" algn="b" rotWithShape="0" blurRad="48260" dist="24130" dir="5400000">
                  <a:srgbClr val="000000"/>
                </a:outerShdw>
              </a:effectLst>
            </a:endParaRPr>
          </a:p>
          <a:p>
            <a:pPr lvl="1" marL="772159" indent="-386079" defTabSz="554990">
              <a:spcBef>
                <a:spcPts val="3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895">
                <a:solidFill>
                  <a:srgbClr val="EBEBEB"/>
                </a:solidFill>
                <a:effectLst>
                  <a:outerShdw sx="100000" sy="100000" kx="0" ky="0" algn="b" rotWithShape="0" blurRad="48260" dist="24130" dir="5400000">
                    <a:srgbClr val="000000"/>
                  </a:outerShdw>
                </a:effectLst>
              </a:rPr>
              <a:t>fibrosis</a:t>
            </a:r>
            <a:endParaRPr sz="3895">
              <a:solidFill>
                <a:srgbClr val="EBEBEB"/>
              </a:solidFill>
              <a:effectLst>
                <a:outerShdw sx="100000" sy="100000" kx="0" ky="0" algn="b" rotWithShape="0" blurRad="48260" dist="24130" dir="5400000">
                  <a:srgbClr val="000000"/>
                </a:outerShdw>
              </a:effectLst>
            </a:endParaRPr>
          </a:p>
          <a:p>
            <a:pPr lvl="1" marL="772159" indent="-386079" defTabSz="554990">
              <a:spcBef>
                <a:spcPts val="3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895">
                <a:solidFill>
                  <a:srgbClr val="EBEBEB"/>
                </a:solidFill>
                <a:effectLst>
                  <a:outerShdw sx="100000" sy="100000" kx="0" ky="0" algn="b" rotWithShape="0" blurRad="48260" dist="24130" dir="5400000">
                    <a:srgbClr val="000000"/>
                  </a:outerShdw>
                </a:effectLst>
              </a:rPr>
              <a:t>bowel damage</a:t>
            </a:r>
            <a:endParaRPr sz="3895">
              <a:solidFill>
                <a:srgbClr val="EBEBEB"/>
              </a:solidFill>
              <a:effectLst>
                <a:outerShdw sx="100000" sy="100000" kx="0" ky="0" algn="b" rotWithShape="0" blurRad="48260" dist="24130" dir="5400000">
                  <a:srgbClr val="000000"/>
                </a:outerShdw>
              </a:effectLst>
            </a:endParaRPr>
          </a:p>
          <a:p>
            <a:pPr lvl="1" marL="772159" indent="-386079" defTabSz="554990">
              <a:spcBef>
                <a:spcPts val="3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895">
                <a:solidFill>
                  <a:srgbClr val="EBEBEB"/>
                </a:solidFill>
                <a:effectLst>
                  <a:outerShdw sx="100000" sy="100000" kx="0" ky="0" algn="b" rotWithShape="0" blurRad="48260" dist="24130" dir="5400000">
                    <a:srgbClr val="000000"/>
                  </a:outerShdw>
                </a:effectLst>
              </a:rPr>
              <a:t>infertility</a:t>
            </a:r>
            <a:endParaRPr sz="3895">
              <a:solidFill>
                <a:srgbClr val="EBEBEB"/>
              </a:solidFill>
              <a:effectLst>
                <a:outerShdw sx="100000" sy="100000" kx="0" ky="0" algn="b" rotWithShape="0" blurRad="48260" dist="24130" dir="5400000">
                  <a:srgbClr val="000000"/>
                </a:outerShdw>
              </a:effectLst>
            </a:endParaRPr>
          </a:p>
          <a:p>
            <a:pPr lvl="1" marL="772159" indent="-386079" defTabSz="554990">
              <a:spcBef>
                <a:spcPts val="3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895">
                <a:solidFill>
                  <a:srgbClr val="EBEBEB"/>
                </a:solidFill>
                <a:effectLst>
                  <a:outerShdw sx="100000" sy="100000" kx="0" ky="0" algn="b" rotWithShape="0" blurRad="48260" dist="24130" dir="5400000">
                    <a:srgbClr val="000000"/>
                  </a:outerShdw>
                </a:effectLst>
              </a:rPr>
              <a:t>secondary cancers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274" y="405451"/>
            <a:ext cx="5123327" cy="5004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76683" y="5446183"/>
            <a:ext cx="4058127" cy="3274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78566" y="5548875"/>
            <a:ext cx="5551006" cy="3069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54283" y="855100"/>
            <a:ext cx="5123326" cy="3837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