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Blood Tests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Complete Blood Count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2899" indent="-342899">
              <a:defRPr sz="1800">
                <a:solidFill>
                  <a:srgbClr val="000000"/>
                </a:solidFill>
                <a:effectLst/>
              </a:defRPr>
            </a:pPr>
            <a:r>
              <a:rPr sz="3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Measures different types of blood cells</a:t>
            </a:r>
            <a:endParaRPr sz="3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342899" indent="-342899">
              <a:defRPr sz="1800">
                <a:solidFill>
                  <a:srgbClr val="000000"/>
                </a:solidFill>
                <a:effectLst/>
              </a:defRPr>
            </a:pPr>
            <a:r>
              <a:rPr sz="3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Cancer detected if too few or too many of certain types of cells are found</a:t>
            </a:r>
            <a:endParaRPr sz="3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342899" indent="-342899">
              <a:defRPr sz="1800">
                <a:solidFill>
                  <a:srgbClr val="000000"/>
                </a:solidFill>
                <a:effectLst/>
              </a:defRPr>
            </a:pPr>
            <a:r>
              <a:rPr sz="3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Cancer detected by abnormal cells</a:t>
            </a:r>
          </a:p>
        </p:txBody>
      </p:sp>
      <p:pic>
        <p:nvPicPr>
          <p:cNvPr id="37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58416" y="3197755"/>
            <a:ext cx="6445443" cy="51614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762000" y="-554567"/>
            <a:ext cx="11480800" cy="21463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Complete Blood Count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762000" y="1193800"/>
            <a:ext cx="11480800" cy="8062384"/>
          </a:xfrm>
          <a:prstGeom prst="rect">
            <a:avLst/>
          </a:prstGeom>
        </p:spPr>
        <p:txBody>
          <a:bodyPr/>
          <a:lstStyle/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2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Red Blood Cell Count (RBC)-actual number of RBC in a sample</a:t>
            </a:r>
            <a:endParaRPr sz="382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2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Hemoglobin-measures amount of oxygen carrying protein in blood</a:t>
            </a:r>
            <a:endParaRPr sz="382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2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Hematocrit-percentage of person’s blood that consists of RBCs</a:t>
            </a:r>
            <a:endParaRPr sz="382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2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Platelet count-number of platelets in a person’s blood (stop bleeding)</a:t>
            </a:r>
            <a:endParaRPr sz="3822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822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White Blood Cell Count (WBC)-number of WBC in sample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Differential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762000" y="2413000"/>
            <a:ext cx="6434535" cy="63627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Breakdown of types of white blood cells in sample</a:t>
            </a:r>
            <a:endParaRPr sz="39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fight infections</a:t>
            </a:r>
            <a:endParaRPr sz="39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some attack cancer cells</a:t>
            </a:r>
          </a:p>
        </p:txBody>
      </p:sp>
      <p:pic>
        <p:nvPicPr>
          <p:cNvPr id="44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81333" y="2963333"/>
            <a:ext cx="5019787" cy="61110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90143" indent="-390143" defTabSz="560831">
              <a:spcBef>
                <a:spcPts val="4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3">
                <a:solidFill>
                  <a:srgbClr val="EBEBEB"/>
                </a:solidFill>
                <a:effectLst>
                  <a:outerShdw sx="100000" sy="100000" kx="0" ky="0" algn="b" rotWithShape="0" blurRad="48768" dist="24384" dir="5400000">
                    <a:srgbClr val="000000"/>
                  </a:outerShdw>
                </a:effectLst>
              </a:rPr>
              <a:t>neutrophils-40-60%-bacterial and fungi infections</a:t>
            </a:r>
            <a:endParaRPr sz="3743">
              <a:solidFill>
                <a:srgbClr val="EBEBEB"/>
              </a:solidFill>
              <a:effectLst>
                <a:outerShdw sx="100000" sy="100000" kx="0" ky="0" algn="b" rotWithShape="0" blurRad="48768" dist="24384" dir="5400000">
                  <a:srgbClr val="000000"/>
                </a:outerShdw>
              </a:effectLst>
            </a:endParaRPr>
          </a:p>
          <a:p>
            <a:pPr lvl="0" marL="390143" indent="-390143" defTabSz="560831">
              <a:spcBef>
                <a:spcPts val="4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3">
                <a:solidFill>
                  <a:srgbClr val="EBEBEB"/>
                </a:solidFill>
                <a:effectLst>
                  <a:outerShdw sx="100000" sy="100000" kx="0" ky="0" algn="b" rotWithShape="0" blurRad="48768" dist="24384" dir="5400000">
                    <a:srgbClr val="000000"/>
                  </a:outerShdw>
                </a:effectLst>
              </a:rPr>
              <a:t>lymphocytes (B, T, NK)-20-40%-infections from microorganisms, cancer, virus infected</a:t>
            </a:r>
            <a:endParaRPr sz="3743">
              <a:solidFill>
                <a:srgbClr val="EBEBEB"/>
              </a:solidFill>
              <a:effectLst>
                <a:outerShdw sx="100000" sy="100000" kx="0" ky="0" algn="b" rotWithShape="0" blurRad="48768" dist="24384" dir="5400000">
                  <a:srgbClr val="000000"/>
                </a:outerShdw>
              </a:effectLst>
            </a:endParaRPr>
          </a:p>
          <a:p>
            <a:pPr lvl="0" marL="390143" indent="-390143" defTabSz="560831">
              <a:spcBef>
                <a:spcPts val="4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3">
                <a:solidFill>
                  <a:srgbClr val="EBEBEB"/>
                </a:solidFill>
                <a:effectLst>
                  <a:outerShdw sx="100000" sy="100000" kx="0" ky="0" algn="b" rotWithShape="0" blurRad="48768" dist="24384" dir="5400000">
                    <a:srgbClr val="000000"/>
                  </a:outerShdw>
                </a:effectLst>
              </a:rPr>
              <a:t>monocytes- 2-8%-infections from microorganisms</a:t>
            </a:r>
            <a:endParaRPr sz="3743">
              <a:solidFill>
                <a:srgbClr val="EBEBEB"/>
              </a:solidFill>
              <a:effectLst>
                <a:outerShdw sx="100000" sy="100000" kx="0" ky="0" algn="b" rotWithShape="0" blurRad="48768" dist="24384" dir="5400000">
                  <a:srgbClr val="000000"/>
                </a:outerShdw>
              </a:effectLst>
            </a:endParaRPr>
          </a:p>
          <a:p>
            <a:pPr lvl="0" marL="390143" indent="-390143" defTabSz="560831">
              <a:spcBef>
                <a:spcPts val="4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3">
                <a:solidFill>
                  <a:srgbClr val="EBEBEB"/>
                </a:solidFill>
                <a:effectLst>
                  <a:outerShdw sx="100000" sy="100000" kx="0" ky="0" algn="b" rotWithShape="0" blurRad="48768" dist="24384" dir="5400000">
                    <a:srgbClr val="000000"/>
                  </a:outerShdw>
                </a:effectLst>
              </a:rPr>
              <a:t>eosinophils-1-4%-parasites and allergic reactions</a:t>
            </a:r>
            <a:endParaRPr sz="3743">
              <a:solidFill>
                <a:srgbClr val="EBEBEB"/>
              </a:solidFill>
              <a:effectLst>
                <a:outerShdw sx="100000" sy="100000" kx="0" ky="0" algn="b" rotWithShape="0" blurRad="48768" dist="24384" dir="5400000">
                  <a:srgbClr val="000000"/>
                </a:outerShdw>
              </a:effectLst>
            </a:endParaRPr>
          </a:p>
          <a:p>
            <a:pPr lvl="0" marL="390143" indent="-390143" defTabSz="560831">
              <a:spcBef>
                <a:spcPts val="40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3">
                <a:solidFill>
                  <a:srgbClr val="EBEBEB"/>
                </a:solidFill>
                <a:effectLst>
                  <a:outerShdw sx="100000" sy="100000" kx="0" ky="0" algn="b" rotWithShape="0" blurRad="48768" dist="24384" dir="5400000">
                    <a:srgbClr val="000000"/>
                  </a:outerShdw>
                </a:effectLst>
              </a:rPr>
              <a:t>basophils-0.5-1%-allergic, blood, and neoplastic disorders, and parasites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Something to think about…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These tests used not only to diagnose cancer, but to evaluate your body is tolerating treatments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Cancer patients regularly have tests done to make sure their body is strong enough to tolerate these treatments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