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0071100" cy="7556500"/>
  <p:notesSz cx="6858000" cy="9144000"/>
  <p:defaultTextStyle>
    <a:lvl1pPr defTabSz="457200">
      <a:lnSpc>
        <a:spcPct val="93000"/>
      </a:lnSpc>
      <a:defRPr>
        <a:latin typeface="Times New Roman"/>
        <a:ea typeface="Times New Roman"/>
        <a:cs typeface="Times New Roman"/>
        <a:sym typeface="Times New Roman"/>
      </a:defRPr>
    </a:lvl1pPr>
    <a:lvl2pPr indent="457200" defTabSz="457200">
      <a:lnSpc>
        <a:spcPct val="93000"/>
      </a:lnSpc>
      <a:defRPr>
        <a:latin typeface="Times New Roman"/>
        <a:ea typeface="Times New Roman"/>
        <a:cs typeface="Times New Roman"/>
        <a:sym typeface="Times New Roman"/>
      </a:defRPr>
    </a:lvl2pPr>
    <a:lvl3pPr indent="914400" defTabSz="457200">
      <a:lnSpc>
        <a:spcPct val="93000"/>
      </a:lnSpc>
      <a:defRPr>
        <a:latin typeface="Times New Roman"/>
        <a:ea typeface="Times New Roman"/>
        <a:cs typeface="Times New Roman"/>
        <a:sym typeface="Times New Roman"/>
      </a:defRPr>
    </a:lvl3pPr>
    <a:lvl4pPr indent="1371600" defTabSz="457200">
      <a:lnSpc>
        <a:spcPct val="93000"/>
      </a:lnSpc>
      <a:defRPr>
        <a:latin typeface="Times New Roman"/>
        <a:ea typeface="Times New Roman"/>
        <a:cs typeface="Times New Roman"/>
        <a:sym typeface="Times New Roman"/>
      </a:defRPr>
    </a:lvl4pPr>
    <a:lvl5pPr indent="1828800" defTabSz="457200">
      <a:lnSpc>
        <a:spcPct val="93000"/>
      </a:lnSpc>
      <a:defRPr>
        <a:latin typeface="Times New Roman"/>
        <a:ea typeface="Times New Roman"/>
        <a:cs typeface="Times New Roman"/>
        <a:sym typeface="Times New Roman"/>
      </a:defRPr>
    </a:lvl5pPr>
    <a:lvl6pPr defTabSz="457200">
      <a:lnSpc>
        <a:spcPct val="93000"/>
      </a:lnSpc>
      <a:defRPr>
        <a:latin typeface="Times New Roman"/>
        <a:ea typeface="Times New Roman"/>
        <a:cs typeface="Times New Roman"/>
        <a:sym typeface="Times New Roman"/>
      </a:defRPr>
    </a:lvl6pPr>
    <a:lvl7pPr defTabSz="457200">
      <a:lnSpc>
        <a:spcPct val="93000"/>
      </a:lnSpc>
      <a:defRPr>
        <a:latin typeface="Times New Roman"/>
        <a:ea typeface="Times New Roman"/>
        <a:cs typeface="Times New Roman"/>
        <a:sym typeface="Times New Roman"/>
      </a:defRPr>
    </a:lvl7pPr>
    <a:lvl8pPr defTabSz="457200">
      <a:lnSpc>
        <a:spcPct val="93000"/>
      </a:lnSpc>
      <a:defRPr>
        <a:latin typeface="Times New Roman"/>
        <a:ea typeface="Times New Roman"/>
        <a:cs typeface="Times New Roman"/>
        <a:sym typeface="Times New Roman"/>
      </a:defRPr>
    </a:lvl8pPr>
    <a:lvl9pPr defTabSz="457200">
      <a:lnSpc>
        <a:spcPct val="93000"/>
      </a:lnSpc>
      <a:defRPr>
        <a:latin typeface="Times New Roman"/>
        <a:ea typeface="Times New Roman"/>
        <a:cs typeface="Times New Roman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E6"/>
          </a:solidFill>
        </a:fill>
      </a:tcStyle>
    </a:wholeTbl>
    <a:band2H>
      <a:tcTxStyle b="def" i="def"/>
      <a:tcStyle>
        <a:tcBdr/>
        <a:fill>
          <a:solidFill>
            <a:srgbClr val="E7E7F3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0" name="Shape 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7" name="Shape 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8" name="Shape 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sldNum" sz="quarter" idx="2"/>
          </p:nvPr>
        </p:nvSpPr>
        <p:spPr>
          <a:xfrm>
            <a:off x="7227887" y="6886575"/>
            <a:ext cx="2344738" cy="25922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503237" y="93662"/>
            <a:ext cx="9067801" cy="1674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503237" y="1768475"/>
            <a:ext cx="9067801" cy="57880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spd="med" advClick="1"/>
  <p:txStyles>
    <p:titleStyle>
      <a:lvl1pPr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1pPr>
      <a:lvl2pPr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2pPr>
      <a:lvl3pPr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3pPr>
      <a:lvl4pPr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4pPr>
      <a:lvl5pPr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5pPr>
      <a:lvl6pPr indent="457200"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6pPr>
      <a:lvl7pPr indent="914400"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7pPr>
      <a:lvl8pPr indent="1371600"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8pPr>
      <a:lvl9pPr indent="1828800"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9pPr>
    </p:titleStyle>
    <p:bodyStyle>
      <a:lvl1pPr marL="342900" indent="-342900" defTabSz="457200">
        <a:lnSpc>
          <a:spcPct val="93000"/>
        </a:lnSpc>
        <a:spcBef>
          <a:spcPts val="1400"/>
        </a:spcBef>
        <a:defRPr sz="3200">
          <a:latin typeface="Arial"/>
          <a:ea typeface="Arial"/>
          <a:cs typeface="Arial"/>
          <a:sym typeface="Arial"/>
        </a:defRPr>
      </a:lvl1pPr>
      <a:lvl2pPr marL="342900" indent="114300" defTabSz="457200">
        <a:lnSpc>
          <a:spcPct val="93000"/>
        </a:lnSpc>
        <a:spcBef>
          <a:spcPts val="1400"/>
        </a:spcBef>
        <a:defRPr sz="3200">
          <a:latin typeface="Arial"/>
          <a:ea typeface="Arial"/>
          <a:cs typeface="Arial"/>
          <a:sym typeface="Arial"/>
        </a:defRPr>
      </a:lvl2pPr>
      <a:lvl3pPr marL="342900" indent="571500" defTabSz="457200">
        <a:lnSpc>
          <a:spcPct val="93000"/>
        </a:lnSpc>
        <a:spcBef>
          <a:spcPts val="1400"/>
        </a:spcBef>
        <a:defRPr sz="3200">
          <a:latin typeface="Arial"/>
          <a:ea typeface="Arial"/>
          <a:cs typeface="Arial"/>
          <a:sym typeface="Arial"/>
        </a:defRPr>
      </a:lvl3pPr>
      <a:lvl4pPr marL="342900" indent="1028700" defTabSz="457200">
        <a:lnSpc>
          <a:spcPct val="93000"/>
        </a:lnSpc>
        <a:spcBef>
          <a:spcPts val="1400"/>
        </a:spcBef>
        <a:defRPr sz="3200">
          <a:latin typeface="Arial"/>
          <a:ea typeface="Arial"/>
          <a:cs typeface="Arial"/>
          <a:sym typeface="Arial"/>
        </a:defRPr>
      </a:lvl4pPr>
      <a:lvl5pPr marL="342900" indent="1485900" defTabSz="457200">
        <a:lnSpc>
          <a:spcPct val="93000"/>
        </a:lnSpc>
        <a:spcBef>
          <a:spcPts val="1400"/>
        </a:spcBef>
        <a:defRPr sz="3200">
          <a:latin typeface="Arial"/>
          <a:ea typeface="Arial"/>
          <a:cs typeface="Arial"/>
          <a:sym typeface="Arial"/>
        </a:defRPr>
      </a:lvl5pPr>
      <a:lvl6pPr marL="342900" indent="1943100" defTabSz="457200">
        <a:lnSpc>
          <a:spcPct val="93000"/>
        </a:lnSpc>
        <a:spcBef>
          <a:spcPts val="1400"/>
        </a:spcBef>
        <a:defRPr sz="3200">
          <a:latin typeface="Arial"/>
          <a:ea typeface="Arial"/>
          <a:cs typeface="Arial"/>
          <a:sym typeface="Arial"/>
        </a:defRPr>
      </a:lvl6pPr>
      <a:lvl7pPr marL="342900" indent="2400300" defTabSz="457200">
        <a:lnSpc>
          <a:spcPct val="93000"/>
        </a:lnSpc>
        <a:spcBef>
          <a:spcPts val="1400"/>
        </a:spcBef>
        <a:defRPr sz="3200">
          <a:latin typeface="Arial"/>
          <a:ea typeface="Arial"/>
          <a:cs typeface="Arial"/>
          <a:sym typeface="Arial"/>
        </a:defRPr>
      </a:lvl7pPr>
      <a:lvl8pPr marL="342900" indent="2857500" defTabSz="457200">
        <a:lnSpc>
          <a:spcPct val="93000"/>
        </a:lnSpc>
        <a:spcBef>
          <a:spcPts val="1400"/>
        </a:spcBef>
        <a:defRPr sz="3200">
          <a:latin typeface="Arial"/>
          <a:ea typeface="Arial"/>
          <a:cs typeface="Arial"/>
          <a:sym typeface="Arial"/>
        </a:defRPr>
      </a:lvl8pPr>
      <a:lvl9pPr marL="342900" indent="3314700" defTabSz="457200">
        <a:lnSpc>
          <a:spcPct val="93000"/>
        </a:lnSpc>
        <a:spcBef>
          <a:spcPts val="1400"/>
        </a:spcBef>
        <a:defRPr sz="3200">
          <a:latin typeface="Arial"/>
          <a:ea typeface="Arial"/>
          <a:cs typeface="Arial"/>
          <a:sym typeface="Arial"/>
        </a:defRPr>
      </a:lvl9pPr>
    </p:bodyStyle>
    <p:otherStyle>
      <a:lvl1pPr defTabSz="457200">
        <a:lnSpc>
          <a:spcPct val="93000"/>
        </a:lnSpc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defTabSz="457200">
        <a:lnSpc>
          <a:spcPct val="93000"/>
        </a:lnSpc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defTabSz="457200">
        <a:lnSpc>
          <a:spcPct val="93000"/>
        </a:lnSpc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defTabSz="457200">
        <a:lnSpc>
          <a:spcPct val="93000"/>
        </a:lnSpc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defTabSz="457200">
        <a:lnSpc>
          <a:spcPct val="93000"/>
        </a:lnSpc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defTabSz="457200">
        <a:lnSpc>
          <a:spcPct val="93000"/>
        </a:lnSpc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defTabSz="457200">
        <a:lnSpc>
          <a:spcPct val="93000"/>
        </a:lnSpc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defTabSz="457200">
        <a:lnSpc>
          <a:spcPct val="93000"/>
        </a:lnSpc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defTabSz="457200">
        <a:lnSpc>
          <a:spcPct val="93000"/>
        </a:lnSpc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xfrm>
            <a:off x="503237" y="300037"/>
            <a:ext cx="9063038" cy="1252538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Electrocardiograms</a:t>
            </a:r>
          </a:p>
        </p:txBody>
      </p:sp>
      <p:sp>
        <p:nvSpPr>
          <p:cNvPr id="13" name="Shape 13"/>
          <p:cNvSpPr/>
          <p:nvPr>
            <p:ph type="body" idx="1"/>
          </p:nvPr>
        </p:nvSpPr>
        <p:spPr>
          <a:xfrm>
            <a:off x="503237" y="1768475"/>
            <a:ext cx="9063038" cy="5003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336550" indent="-330200">
              <a:lnSpc>
                <a:spcPct val="100000"/>
              </a:lnSpc>
              <a:spcBef>
                <a:spcPts val="1500"/>
              </a:spcBef>
              <a:tabLst>
                <a:tab pos="3429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Depolarization-cell's membrane becomes positive. Action potential generated. (Na+ and Ca+ into cell)</a:t>
            </a:r>
            <a:endParaRPr sz="3200"/>
          </a:p>
          <a:p>
            <a:pPr lvl="0" marL="336550" indent="-330200">
              <a:lnSpc>
                <a:spcPct val="100000"/>
              </a:lnSpc>
              <a:spcBef>
                <a:spcPts val="1500"/>
              </a:spcBef>
              <a:tabLst>
                <a:tab pos="3429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endParaRPr sz="3200"/>
          </a:p>
          <a:p>
            <a:pPr lvl="0" marL="336550" indent="-330200">
              <a:lnSpc>
                <a:spcPct val="100000"/>
              </a:lnSpc>
              <a:spcBef>
                <a:spcPts val="1500"/>
              </a:spcBef>
              <a:tabLst>
                <a:tab pos="3429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Repolarization-cell's membrane returns to negative.</a:t>
            </a:r>
            <a:endParaRPr sz="3200"/>
          </a:p>
          <a:p>
            <a:pPr lvl="0" marL="336550" indent="-330200">
              <a:lnSpc>
                <a:spcPct val="100000"/>
              </a:lnSpc>
              <a:spcBef>
                <a:spcPts val="1500"/>
              </a:spcBef>
              <a:tabLst>
                <a:tab pos="3429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Resting membrane potential. (K+ out of cell)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>
            <p:ph type="title"/>
          </p:nvPr>
        </p:nvSpPr>
        <p:spPr>
          <a:xfrm>
            <a:off x="503237" y="300037"/>
            <a:ext cx="9063038" cy="1252538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Electrocardiograms</a:t>
            </a:r>
          </a:p>
        </p:txBody>
      </p:sp>
      <p:sp>
        <p:nvSpPr>
          <p:cNvPr id="16" name="Shape 16"/>
          <p:cNvSpPr/>
          <p:nvPr>
            <p:ph type="body" idx="1"/>
          </p:nvPr>
        </p:nvSpPr>
        <p:spPr>
          <a:xfrm>
            <a:off x="503237" y="1768475"/>
            <a:ext cx="9063038" cy="5257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336550" indent="-330200">
              <a:lnSpc>
                <a:spcPct val="100000"/>
              </a:lnSpc>
              <a:spcBef>
                <a:spcPts val="1500"/>
              </a:spcBef>
              <a:tabLst>
                <a:tab pos="3429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>
                <a:solidFill>
                  <a:srgbClr val="4C4C4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Heart undergoes depolarization and repolarization- electrical currents generated spread throughout heart and body. </a:t>
            </a:r>
            <a:endParaRPr sz="3200">
              <a:solidFill>
                <a:srgbClr val="4C4C4C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marL="336550" indent="-330200">
              <a:lnSpc>
                <a:spcPct val="100000"/>
              </a:lnSpc>
              <a:spcBef>
                <a:spcPts val="1500"/>
              </a:spcBef>
              <a:tabLst>
                <a:tab pos="3429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>
                <a:solidFill>
                  <a:srgbClr val="4C4C4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Electrical activity generated by the heart measured by electrodes placed on the body. </a:t>
            </a:r>
            <a:endParaRPr sz="3200">
              <a:solidFill>
                <a:srgbClr val="4C4C4C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marL="336550" indent="-330200">
              <a:lnSpc>
                <a:spcPct val="100000"/>
              </a:lnSpc>
              <a:spcBef>
                <a:spcPts val="1500"/>
              </a:spcBef>
              <a:tabLst>
                <a:tab pos="3429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>
                <a:solidFill>
                  <a:srgbClr val="4C4C4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recorded tracing is called an electrocardiogram (ECG, or EKG)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xfrm>
            <a:off x="503237" y="300037"/>
            <a:ext cx="9063038" cy="1252538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Reading an Electrocardiogram</a:t>
            </a:r>
          </a:p>
        </p:txBody>
      </p:sp>
      <p:pic>
        <p:nvPicPr>
          <p:cNvPr id="19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11275" y="1712912"/>
            <a:ext cx="7313613" cy="5143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xfrm>
            <a:off x="503237" y="300037"/>
            <a:ext cx="9063038" cy="1252538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Reading and Electrocardiogram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503237" y="1768475"/>
            <a:ext cx="9063038" cy="5003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336550" indent="-330200">
              <a:lnSpc>
                <a:spcPct val="100000"/>
              </a:lnSpc>
              <a:spcBef>
                <a:spcPts val="900"/>
              </a:spcBef>
              <a:tabLst>
                <a:tab pos="3429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600">
                <a:solidFill>
                  <a:srgbClr val="5E311E"/>
                </a:solidFill>
                <a:latin typeface="Arial Bold"/>
                <a:ea typeface="Arial Bold"/>
                <a:cs typeface="Arial Bold"/>
                <a:sym typeface="Arial Bold"/>
              </a:rPr>
              <a:t>P wave</a:t>
            </a:r>
            <a:endParaRPr sz="2600">
              <a:solidFill>
                <a:srgbClr val="5E311E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marL="336550" indent="-330200">
              <a:lnSpc>
                <a:spcPct val="100000"/>
              </a:lnSpc>
              <a:spcBef>
                <a:spcPts val="900"/>
              </a:spcBef>
              <a:tabLst>
                <a:tab pos="3429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600"/>
              <a:t>The P wave is a small deflection wave that represents atrial depolarization.</a:t>
            </a:r>
            <a:endParaRPr sz="2600"/>
          </a:p>
          <a:p>
            <a:pPr lvl="0" marL="336550" indent="-330200">
              <a:lnSpc>
                <a:spcPct val="100000"/>
              </a:lnSpc>
              <a:spcBef>
                <a:spcPts val="900"/>
              </a:spcBef>
              <a:tabLst>
                <a:tab pos="3429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600">
                <a:solidFill>
                  <a:srgbClr val="5E311E"/>
                </a:solidFill>
                <a:latin typeface="Arial Bold"/>
                <a:ea typeface="Arial Bold"/>
                <a:cs typeface="Arial Bold"/>
                <a:sym typeface="Arial Bold"/>
              </a:rPr>
              <a:t>QRS wave complex</a:t>
            </a:r>
            <a:endParaRPr sz="2600">
              <a:solidFill>
                <a:srgbClr val="5E311E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marL="336550" indent="-330200">
              <a:lnSpc>
                <a:spcPct val="100000"/>
              </a:lnSpc>
              <a:spcBef>
                <a:spcPts val="900"/>
              </a:spcBef>
              <a:tabLst>
                <a:tab pos="3429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600"/>
              <a:t>The three waves of the QRS complex represent ventricular depolarization.</a:t>
            </a:r>
            <a:endParaRPr sz="2600"/>
          </a:p>
          <a:p>
            <a:pPr lvl="0" marL="336550" indent="-330200">
              <a:lnSpc>
                <a:spcPct val="100000"/>
              </a:lnSpc>
              <a:spcBef>
                <a:spcPts val="900"/>
              </a:spcBef>
              <a:tabLst>
                <a:tab pos="3429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600">
                <a:solidFill>
                  <a:srgbClr val="5E311E"/>
                </a:solidFill>
                <a:latin typeface="Arial Bold"/>
                <a:ea typeface="Arial Bold"/>
                <a:cs typeface="Arial Bold"/>
                <a:sym typeface="Arial Bold"/>
              </a:rPr>
              <a:t>T wave</a:t>
            </a:r>
            <a:endParaRPr sz="2600">
              <a:solidFill>
                <a:srgbClr val="5E311E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marL="336550" indent="-330200">
              <a:lnSpc>
                <a:spcPct val="100000"/>
              </a:lnSpc>
              <a:spcBef>
                <a:spcPts val="900"/>
              </a:spcBef>
              <a:tabLst>
                <a:tab pos="3429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600"/>
              <a:t>T waves represent ventricular repolarization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title"/>
          </p:nvPr>
        </p:nvSpPr>
        <p:spPr>
          <a:xfrm>
            <a:off x="503237" y="300037"/>
            <a:ext cx="9063038" cy="1252538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Reading an Electrocardiogram</a:t>
            </a:r>
          </a:p>
        </p:txBody>
      </p:sp>
      <p:pic>
        <p:nvPicPr>
          <p:cNvPr id="25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11275" y="1712912"/>
            <a:ext cx="7313613" cy="5143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type="title"/>
          </p:nvPr>
        </p:nvSpPr>
        <p:spPr>
          <a:xfrm>
            <a:off x="503237" y="301624"/>
            <a:ext cx="9069389" cy="1260477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Tachycardia</a:t>
            </a:r>
          </a:p>
        </p:txBody>
      </p:sp>
      <p:sp>
        <p:nvSpPr>
          <p:cNvPr id="28" name="Shape 28"/>
          <p:cNvSpPr/>
          <p:nvPr>
            <p:ph type="body" idx="1"/>
          </p:nvPr>
        </p:nvSpPr>
        <p:spPr>
          <a:xfrm>
            <a:off x="503237" y="1768475"/>
            <a:ext cx="9069389" cy="498792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341312" indent="-339725">
              <a:tabLst>
                <a:tab pos="3429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lvl1pPr>
          </a:lstStyle>
          <a:p>
            <a:pPr lvl="0">
              <a:defRPr sz="1800"/>
            </a:pPr>
            <a:r>
              <a:rPr sz="3200"/>
              <a:t>Heart rate is rapid (over 100 bpm)</a:t>
            </a:r>
          </a:p>
        </p:txBody>
      </p:sp>
      <p:pic>
        <p:nvPicPr>
          <p:cNvPr id="29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46237" y="2743200"/>
            <a:ext cx="7772401" cy="4114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xfrm>
            <a:off x="503237" y="301624"/>
            <a:ext cx="9069389" cy="1260477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Bradycardia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503237" y="1768475"/>
            <a:ext cx="9069389" cy="498792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341312" indent="-339725">
              <a:tabLst>
                <a:tab pos="3429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lvl1pPr>
          </a:lstStyle>
          <a:p>
            <a:pPr lvl="0">
              <a:defRPr sz="1800"/>
            </a:pPr>
            <a:r>
              <a:rPr sz="3200"/>
              <a:t>Heart rate is slower (less than 60 bpm)</a:t>
            </a:r>
          </a:p>
        </p:txBody>
      </p:sp>
      <p:pic>
        <p:nvPicPr>
          <p:cNvPr id="33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35162" y="2735262"/>
            <a:ext cx="6416676" cy="21732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501650" y="-278871"/>
            <a:ext cx="9067800" cy="167481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Radiographs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501650" y="1175808"/>
            <a:ext cx="9067800" cy="5788026"/>
          </a:xfrm>
          <a:prstGeom prst="rect">
            <a:avLst/>
          </a:prstGeom>
        </p:spPr>
        <p:txBody>
          <a:bodyPr/>
          <a:lstStyle/>
          <a:p>
            <a:pPr lvl="0" marL="320842" indent="-320842">
              <a:buSzPct val="100000"/>
              <a:buChar char="•"/>
              <a:defRPr sz="1800"/>
            </a:pPr>
            <a:r>
              <a:rPr sz="3200"/>
              <a:t>Use electromagnetic radiation to see inside the body</a:t>
            </a:r>
            <a:endParaRPr sz="3200"/>
          </a:p>
          <a:p>
            <a:pPr lvl="2" marL="1082842" indent="-320842">
              <a:buSzPct val="100000"/>
              <a:buChar char="•"/>
              <a:defRPr sz="1800"/>
            </a:pPr>
            <a:r>
              <a:rPr sz="3200"/>
              <a:t>conditions of lungs</a:t>
            </a:r>
            <a:endParaRPr sz="3200"/>
          </a:p>
          <a:p>
            <a:pPr lvl="2" marL="1082842" indent="-320842">
              <a:buSzPct val="100000"/>
              <a:buChar char="•"/>
              <a:defRPr sz="1800"/>
            </a:pPr>
            <a:r>
              <a:rPr sz="3200"/>
              <a:t>heart-related lung problems</a:t>
            </a:r>
            <a:endParaRPr sz="3200"/>
          </a:p>
          <a:p>
            <a:pPr lvl="3" marL="1463842" indent="-320842">
              <a:buSzPct val="100000"/>
              <a:buChar char="•"/>
              <a:defRPr sz="1800"/>
            </a:pPr>
            <a:r>
              <a:rPr sz="3200"/>
              <a:t>fluid in the lungs</a:t>
            </a:r>
            <a:endParaRPr sz="3200"/>
          </a:p>
          <a:p>
            <a:pPr lvl="2" marL="1082842" indent="-320842">
              <a:buSzPct val="100000"/>
              <a:buChar char="•"/>
              <a:defRPr sz="1800"/>
            </a:pPr>
            <a:r>
              <a:rPr sz="3200"/>
              <a:t>size and outline of heart</a:t>
            </a:r>
            <a:endParaRPr sz="3200"/>
          </a:p>
          <a:p>
            <a:pPr lvl="2" marL="1082842" indent="-320842">
              <a:buSzPct val="100000"/>
              <a:buChar char="•"/>
              <a:defRPr sz="1800"/>
            </a:pPr>
            <a:r>
              <a:rPr sz="3200"/>
              <a:t>problems with blood vessels</a:t>
            </a:r>
            <a:endParaRPr sz="3200"/>
          </a:p>
          <a:p>
            <a:pPr lvl="2" marL="1082842" indent="-320842">
              <a:buSzPct val="100000"/>
              <a:buChar char="•"/>
              <a:defRPr sz="1800"/>
            </a:pPr>
            <a:r>
              <a:rPr sz="3200"/>
              <a:t>calcium deposits</a:t>
            </a:r>
            <a:endParaRPr sz="3200"/>
          </a:p>
          <a:p>
            <a:pPr lvl="2" marL="1082842" indent="-320842">
              <a:buSzPct val="100000"/>
              <a:buChar char="•"/>
              <a:defRPr sz="1800"/>
            </a:pPr>
            <a:r>
              <a:rPr sz="3200"/>
              <a:t>fractures</a:t>
            </a:r>
            <a:endParaRPr sz="3200"/>
          </a:p>
          <a:p>
            <a:pPr lvl="2" marL="1082842" indent="-320842">
              <a:buSzPct val="100000"/>
              <a:buChar char="•"/>
              <a:defRPr sz="1800"/>
            </a:pPr>
            <a:r>
              <a:rPr sz="3200"/>
              <a:t>pacemaker, defibrillator, catheters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