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3004800" cy="9753600"/>
  <p:notesSz cx="6858000" cy="9144000"/>
  <p:defaultTextStyle>
    <a:lvl1pPr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1pPr>
    <a:lvl2pPr indent="2286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2pPr>
    <a:lvl3pPr indent="4572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3pPr>
    <a:lvl4pPr indent="6858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4pPr>
    <a:lvl5pPr indent="9144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5pPr>
    <a:lvl6pPr indent="11430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6pPr>
    <a:lvl7pPr indent="13716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7pPr>
    <a:lvl8pPr indent="16002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8pPr>
    <a:lvl9pPr indent="18288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 b="def" i="def"/>
      <a:tcStyle>
        <a:tcBdr/>
        <a:fill>
          <a:solidFill>
            <a:srgbClr val="4E4E4E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0F0F0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6565">
              <a:alpha val="75000"/>
            </a:srgbClr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0F0F0"/>
              </a:solidFill>
              <a:prstDash val="solid"/>
              <a:miter lim="400000"/>
            </a:ln>
          </a:top>
          <a:bottom>
            <a:ln w="254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 b="def" i="def"/>
      <a:tcStyle>
        <a:tcBdr/>
        <a:fill>
          <a:solidFill>
            <a:srgbClr val="909090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6350" cap="flat">
              <a:solidFill>
                <a:srgbClr val="484745"/>
              </a:solidFill>
              <a:prstDash val="solid"/>
              <a:miter lim="400000"/>
            </a:ln>
          </a:left>
          <a:right>
            <a:ln w="6350" cap="flat">
              <a:solidFill>
                <a:srgbClr val="5E5D5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6350" cap="flat">
              <a:solidFill>
                <a:srgbClr val="5E5D5B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6350" cap="flat">
              <a:solidFill>
                <a:srgbClr val="5E5D5B"/>
              </a:solidFill>
              <a:prstDash val="solid"/>
              <a:miter lim="400000"/>
            </a:ln>
          </a:top>
          <a:bottom>
            <a:ln w="6350" cap="flat">
              <a:solidFill>
                <a:srgbClr val="484745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6350" cap="flat">
              <a:solidFill>
                <a:srgbClr val="484745"/>
              </a:solidFill>
              <a:prstDash val="solid"/>
              <a:miter lim="400000"/>
            </a:ln>
          </a:top>
          <a:bottom>
            <a:ln w="6350" cap="flat">
              <a:solidFill>
                <a:srgbClr val="5E5D5B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D4D4D"/>
          </a:solidFill>
        </a:fill>
      </a:tcStyle>
    </a:wholeTbl>
    <a:band2H>
      <a:tcTxStyle b="def" i="def"/>
      <a:tcStyle>
        <a:tcBdr/>
        <a:fill>
          <a:solidFill>
            <a:srgbClr val="5A5A5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3F1DF"/>
              </a:solidFill>
              <a:prstDash val="solid"/>
              <a:miter lim="400000"/>
            </a:ln>
          </a:left>
          <a:right>
            <a:ln w="12700" cap="flat">
              <a:solidFill>
                <a:srgbClr val="F3F1DF"/>
              </a:solidFill>
              <a:prstDash val="solid"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solidFill>
                <a:srgbClr val="F3F1DF"/>
              </a:solidFill>
              <a:prstDash val="solid"/>
              <a:miter lim="400000"/>
            </a:ln>
          </a:insideV>
        </a:tcBdr>
        <a:fill>
          <a:solidFill>
            <a:srgbClr val="1A8F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/>
          </a:solidFill>
        </a:fill>
      </a:tcStyle>
    </a:wholeTbl>
    <a:band2H>
      <a:tcTxStyle b="def" i="def"/>
      <a:tcStyle>
        <a:tcBdr/>
        <a:fill>
          <a:solidFill>
            <a:srgbClr val="7D7D7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C5C5B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2828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2A7A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0331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FFFFF"/>
              </a:solidFill>
              <a:prstDash val="solid"/>
              <a:miter lim="400000"/>
            </a:ln>
          </a:top>
          <a:bottom>
            <a:ln w="635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D5D5D"/>
          </a:solidFill>
        </a:fill>
      </a:tcStyle>
    </a:wholeTbl>
    <a:band2H>
      <a:tcTxStyle b="def" i="def"/>
      <a:tcStyle>
        <a:tcBdr/>
        <a:fill>
          <a:solidFill>
            <a:srgbClr val="696969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6350" cap="flat">
              <a:solidFill>
                <a:srgbClr val="FFFFFF"/>
              </a:solidFill>
              <a:prstDash val="solid"/>
              <a:miter lim="400000"/>
            </a:ln>
          </a:right>
          <a:top>
            <a:ln w="6350" cap="flat">
              <a:solidFill>
                <a:srgbClr val="FFFFFF"/>
              </a:solidFill>
              <a:prstDash val="solid"/>
              <a:miter lim="400000"/>
            </a:ln>
          </a:top>
          <a:bottom>
            <a:ln w="635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635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8787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787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>
              <a:alpha val="10000"/>
            </a:srgbClr>
          </a:solidFill>
        </a:fill>
      </a:tcStyle>
    </a:wholeTbl>
    <a:band2H>
      <a:tcTxStyle b="def" i="def"/>
      <a:tcStyle>
        <a:tcBdr/>
        <a:fill>
          <a:solidFill>
            <a:srgbClr val="888888">
              <a:alpha val="1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F0F0F0"/>
              </a:solidFill>
              <a:prstDash val="solid"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762000" y="2463800"/>
            <a:ext cx="11480800" cy="2540000"/>
          </a:xfrm>
          <a:prstGeom prst="rect">
            <a:avLst/>
          </a:prstGeom>
        </p:spPr>
        <p:txBody>
          <a:bodyPr anchor="b"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762000" y="5156200"/>
            <a:ext cx="11480800" cy="8636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762000" y="6883400"/>
            <a:ext cx="11480800" cy="1079500"/>
          </a:xfrm>
          <a:prstGeom prst="rect">
            <a:avLst/>
          </a:prstGeom>
        </p:spPr>
        <p:txBody>
          <a:bodyPr anchor="b"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762000" y="8128000"/>
            <a:ext cx="11480800" cy="914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762000" y="3517900"/>
            <a:ext cx="11480800" cy="27178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762000" y="419100"/>
            <a:ext cx="5384800" cy="4597400"/>
          </a:xfrm>
          <a:prstGeom prst="rect">
            <a:avLst/>
          </a:prstGeom>
        </p:spPr>
        <p:txBody>
          <a:bodyPr anchor="b"/>
          <a:lstStyle>
            <a:lvl1pPr>
              <a:defRPr sz="5200"/>
            </a:lvl1pPr>
          </a:lstStyle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52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762000" y="5245100"/>
            <a:ext cx="5384800" cy="3810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xfrm>
            <a:off x="762000" y="203200"/>
            <a:ext cx="11480800" cy="21463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762000" y="2374900"/>
            <a:ext cx="5384800" cy="68072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>
                <a:srgbClr val="EBEBEB"/>
              </a:buClr>
              <a:defRPr sz="2800"/>
            </a:lvl1pPr>
            <a:lvl2pPr marL="685800" indent="-342900">
              <a:spcBef>
                <a:spcPts val="3200"/>
              </a:spcBef>
              <a:buClr>
                <a:srgbClr val="EBEBEB"/>
              </a:buClr>
              <a:defRPr sz="2800"/>
            </a:lvl2pPr>
            <a:lvl3pPr marL="1028700" indent="-342900">
              <a:spcBef>
                <a:spcPts val="3200"/>
              </a:spcBef>
              <a:buClr>
                <a:srgbClr val="EBEBEB"/>
              </a:buClr>
              <a:defRPr sz="2800"/>
            </a:lvl3pPr>
            <a:lvl4pPr marL="1371600" indent="-342900">
              <a:spcBef>
                <a:spcPts val="3200"/>
              </a:spcBef>
              <a:buClr>
                <a:srgbClr val="EBEBEB"/>
              </a:buClr>
              <a:defRPr sz="2800"/>
            </a:lvl4pPr>
            <a:lvl5pPr marL="1714500" indent="-342900">
              <a:spcBef>
                <a:spcPts val="3200"/>
              </a:spcBef>
              <a:buClr>
                <a:srgbClr val="EBEBEB"/>
              </a:buClr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762000" y="965200"/>
            <a:ext cx="11480800" cy="78232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762000" y="241300"/>
            <a:ext cx="11480800" cy="214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762000" y="2413000"/>
            <a:ext cx="11480800" cy="6362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spd="med" advClick="1"/>
  <p:txStyles>
    <p:titleStyle>
      <a:lvl1pPr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1pPr>
      <a:lvl2pPr indent="2286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2pPr>
      <a:lvl3pPr indent="4572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3pPr>
      <a:lvl4pPr indent="6858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4pPr>
      <a:lvl5pPr indent="9144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5pPr>
      <a:lvl6pPr indent="11430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6pPr>
      <a:lvl7pPr indent="13716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7pPr>
      <a:lvl8pPr indent="16002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8pPr>
      <a:lvl9pPr indent="18288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9pPr>
    </p:titleStyle>
    <p:bodyStyle>
      <a:lvl1pPr marL="4064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1pPr>
      <a:lvl2pPr marL="8128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2pPr>
      <a:lvl3pPr marL="12192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3pPr>
      <a:lvl4pPr marL="16256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4pPr>
      <a:lvl5pPr marL="20320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5pPr>
      <a:lvl6pPr marL="24384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6pPr>
      <a:lvl7pPr marL="28448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7pPr>
      <a:lvl8pPr marL="32512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8pPr>
      <a:lvl9pPr marL="36576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t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Angiogenesis and Angiostatin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Angiogenesis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Speculation: the body purposefully denies its cells the ability to induce angiogenesis to prevent huge tumors from growing.</a:t>
            </a:r>
            <a:endParaRPr sz="42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Tumors overcome this defense</a:t>
            </a:r>
            <a:endParaRPr sz="42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“Angiogenic switch”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Angiogenesis Inhibitors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xfrm>
            <a:off x="762000" y="2412999"/>
            <a:ext cx="5916348" cy="63627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Mice with pancreatic tumors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treated with anti-VEGF antibodies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(destroy VEGF, angiogenesis reduced)</a:t>
            </a:r>
          </a:p>
        </p:txBody>
      </p:sp>
      <p:pic>
        <p:nvPicPr>
          <p:cNvPr id="40" name="pasted-image.t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00114" y="3364067"/>
            <a:ext cx="6424203" cy="302546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Angiogenesis Inhibitors</a:t>
            </a:r>
          </a:p>
        </p:txBody>
      </p:sp>
      <p:sp>
        <p:nvSpPr>
          <p:cNvPr id="43" name="Shape 4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200"/>
            </a:lvl1pPr>
            <a:lvl2pPr>
              <a:defRPr sz="4200"/>
            </a:lvl2pPr>
            <a:lvl3pPr>
              <a:defRPr sz="4200"/>
            </a:lvl3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tumor size regressed over 50%!</a:t>
            </a:r>
            <a:endParaRPr sz="42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surviving tumor cells produce elevated levels of fibroblast growth factors</a:t>
            </a:r>
            <a:endParaRPr sz="42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angiogenesis still occurred :(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Angiogenesis Inhibitors</a:t>
            </a:r>
          </a:p>
        </p:txBody>
      </p:sp>
      <p:sp>
        <p:nvSpPr>
          <p:cNvPr id="46" name="Shape 4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Some approved by FDA</a:t>
            </a:r>
            <a:endParaRPr sz="4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4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used if other treatments did not work, or in addition to other treatments.</a:t>
            </a:r>
            <a:endParaRPr sz="4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9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Cut off supply of blood, tumor will die!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Angiogenesis Inhibitors</a:t>
            </a:r>
          </a:p>
        </p:txBody>
      </p:sp>
      <p:sp>
        <p:nvSpPr>
          <p:cNvPr id="49" name="Shape 4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1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Side effects:</a:t>
            </a:r>
            <a:endParaRPr sz="41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41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problems with wound healing, kidney and heart function, fetal development, reproduction, clots, stroke, heart attack, gastrointestinal perforation, fistulas</a:t>
            </a:r>
            <a:endParaRPr sz="41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41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birth defects?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Angiostatin</a:t>
            </a:r>
          </a:p>
        </p:txBody>
      </p:sp>
      <p:sp>
        <p:nvSpPr>
          <p:cNvPr id="52" name="Shape 5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Produced by primary tumor!</a:t>
            </a:r>
            <a:endParaRPr sz="42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keeps metastases at bay</a:t>
            </a:r>
            <a:endParaRPr sz="42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remove the primary tumor, metastases will flourish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title"/>
          </p:nvPr>
        </p:nvSpPr>
        <p:spPr>
          <a:xfrm>
            <a:off x="389466" y="-605367"/>
            <a:ext cx="11480801" cy="2146301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Angiostatin</a:t>
            </a:r>
          </a:p>
        </p:txBody>
      </p:sp>
      <p:pic>
        <p:nvPicPr>
          <p:cNvPr id="55" name="pasted-image.t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04661" y="755870"/>
            <a:ext cx="7347473" cy="901241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New_Template2">
  <a:themeElements>
    <a:clrScheme name="New_Template2">
      <a:dk1>
        <a:srgbClr val="C000EB"/>
      </a:dk1>
      <a:lt1>
        <a:srgbClr val="EBEBEB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80000"/>
                </a:srgbClr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EBEBEB"/>
            </a:solidFill>
            <a:effectLst>
              <a:outerShdw sx="100000" sy="100000" kx="0" ky="0" algn="b" rotWithShape="0" blurRad="50800" dist="25400" dir="5400000">
                <a:srgbClr val="000000"/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2">
  <a:themeElements>
    <a:clrScheme name="New_Template2">
      <a:dk1>
        <a:srgbClr val="000000"/>
      </a:dk1>
      <a:lt1>
        <a:srgbClr val="FFFFFF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80000"/>
                </a:srgbClr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EBEBEB"/>
            </a:solidFill>
            <a:effectLst>
              <a:outerShdw sx="100000" sy="100000" kx="0" ky="0" algn="b" rotWithShape="0" blurRad="50800" dist="25400" dir="5400000">
                <a:srgbClr val="000000"/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