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0071100" cy="7556500"/>
  <p:notesSz cx="6858000" cy="9144000"/>
  <p:defaultTextStyle>
    <a:lvl1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1pPr>
    <a:lvl2pPr indent="457200"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2pPr>
    <a:lvl3pPr indent="914400"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3pPr>
    <a:lvl4pPr indent="1371600"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4pPr>
    <a:lvl5pPr indent="1828800"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5pPr>
    <a:lvl6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6pPr>
    <a:lvl7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7pPr>
    <a:lvl8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8pPr>
    <a:lvl9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" name="Shape 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7227887" y="6886575"/>
            <a:ext cx="2346326" cy="19564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/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503237" y="95250"/>
            <a:ext cx="9069388" cy="1673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03237" y="1768475"/>
            <a:ext cx="9069388" cy="5788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1pPr>
      <a:lvl2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2pPr>
      <a:lvl3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3pPr>
      <a:lvl4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4pPr>
      <a:lvl5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1pPr>
      <a:lvl2pPr marL="342900" indent="1143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2pPr>
      <a:lvl3pPr marL="342900" indent="5715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3pPr>
      <a:lvl4pPr marL="342900" indent="10287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4pPr>
      <a:lvl5pPr marL="342900" indent="14859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5pPr>
      <a:lvl6pPr marL="342900" indent="19431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6pPr>
      <a:lvl7pPr marL="342900" indent="24003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7pPr>
      <a:lvl8pPr marL="342900" indent="28575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8pPr>
      <a:lvl9pPr marL="342900" indent="33147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Coronary Circulation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503237" y="1768475"/>
            <a:ext cx="9070976" cy="49895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Heart needs own blood supply</a:t>
            </a:r>
            <a:endParaRPr sz="3200"/>
          </a:p>
          <a:p>
            <a:pPr lvl="0"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Coronary circulation nourishes the myocardium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Coronary Circulation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xfrm>
            <a:off x="503237" y="1768475"/>
            <a:ext cx="9070976" cy="49895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Coronary arteries</a:t>
            </a:r>
            <a:r>
              <a:rPr sz="3200"/>
              <a:t> branch from base of aorta</a:t>
            </a:r>
            <a:endParaRPr sz="3200"/>
          </a:p>
          <a:p>
            <a:pPr lvl="0"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Fill when heart relaxes</a:t>
            </a:r>
            <a:endParaRPr sz="3200"/>
          </a:p>
          <a:p>
            <a:pPr lvl="0"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Myocardium drained by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cardiac veins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0"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Empty into coronary sinus on backside of heart</a:t>
            </a:r>
            <a:endParaRPr sz="3200"/>
          </a:p>
          <a:p>
            <a:pPr lvl="0"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Drains into the right atrium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body" idx="1"/>
          </p:nvPr>
        </p:nvSpPr>
        <p:spPr>
          <a:xfrm>
            <a:off x="419100" y="334962"/>
            <a:ext cx="9240838" cy="1312863"/>
          </a:xfrm>
          <a:prstGeom prst="rect">
            <a:avLst/>
          </a:prstGeom>
        </p:spPr>
        <p:txBody>
          <a:bodyPr lIns="46799" tIns="46799" rIns="46799" bIns="46799">
            <a:normAutofit fontScale="100000" lnSpcReduction="0"/>
          </a:bodyPr>
          <a:lstStyle>
            <a:lvl1pPr marL="0" indent="0">
              <a:lnSpc>
                <a:spcPct val="90000"/>
              </a:lnSpc>
              <a:spcBef>
                <a:spcPts val="15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Disorders of the Cardiovascular System</a:t>
            </a:r>
          </a:p>
        </p:txBody>
      </p:sp>
      <p:sp>
        <p:nvSpPr>
          <p:cNvPr id="19" name="Shape 19"/>
          <p:cNvSpPr/>
          <p:nvPr>
            <p:ph type="title"/>
          </p:nvPr>
        </p:nvSpPr>
        <p:spPr>
          <a:xfrm>
            <a:off x="8483600" y="7054850"/>
            <a:ext cx="1428750" cy="336550"/>
          </a:xfrm>
          <a:prstGeom prst="rect">
            <a:avLst/>
          </a:prstGeom>
        </p:spPr>
        <p:txBody>
          <a:bodyPr lIns="46799" tIns="46799" rIns="46799" bIns="46799" anchor="t">
            <a:normAutofit fontScale="100000" lnSpcReduction="0"/>
          </a:bodyPr>
          <a:lstStyle>
            <a:lvl1pPr algn="r">
              <a:lnSpc>
                <a:spcPct val="100000"/>
              </a:lnSpc>
              <a:tabLst>
                <a:tab pos="723900" algn="l"/>
              </a:tabLst>
              <a:defRPr i="1" sz="12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200">
                <a:solidFill>
                  <a:srgbClr val="000099"/>
                </a:solidFill>
              </a:rPr>
              <a:t>Slide 11.44</a:t>
            </a:r>
          </a:p>
        </p:txBody>
      </p:sp>
      <p:sp>
        <p:nvSpPr>
          <p:cNvPr id="20" name="Shape 20"/>
          <p:cNvSpPr/>
          <p:nvPr/>
        </p:nvSpPr>
        <p:spPr>
          <a:xfrm>
            <a:off x="377825" y="7123112"/>
            <a:ext cx="4463802" cy="22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000"/>
              <a:t>Copyright © 2003 Pearson Education, Inc. publishing as Benjamin Cummings</a:t>
            </a:r>
          </a:p>
        </p:txBody>
      </p:sp>
      <p:sp>
        <p:nvSpPr>
          <p:cNvPr id="21" name="Shape 21"/>
          <p:cNvSpPr/>
          <p:nvPr/>
        </p:nvSpPr>
        <p:spPr>
          <a:xfrm>
            <a:off x="0" y="0"/>
            <a:ext cx="168275" cy="1427163"/>
          </a:xfrm>
          <a:prstGeom prst="rect">
            <a:avLst/>
          </a:prstGeom>
          <a:solidFill>
            <a:srgbClr val="009999"/>
          </a:solidFill>
          <a:ln w="25560" cap="sq">
            <a:solidFill>
              <a:srgbClr val="009999"/>
            </a:solidFill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" name="Shape 22"/>
          <p:cNvSpPr/>
          <p:nvPr/>
        </p:nvSpPr>
        <p:spPr>
          <a:xfrm>
            <a:off x="168275" y="252413"/>
            <a:ext cx="9828214" cy="1587"/>
          </a:xfrm>
          <a:prstGeom prst="line">
            <a:avLst/>
          </a:prstGeom>
          <a:ln w="38160" cap="sq">
            <a:solidFill>
              <a:srgbClr val="009999"/>
            </a:solidFill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3" name="Shape 23"/>
          <p:cNvSpPr/>
          <p:nvPr/>
        </p:nvSpPr>
        <p:spPr>
          <a:xfrm>
            <a:off x="755649" y="2016125"/>
            <a:ext cx="8820152" cy="3362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200" u="sng">
                <a:latin typeface="Times New Roman Bold"/>
                <a:ea typeface="Times New Roman Bold"/>
                <a:cs typeface="Times New Roman Bold"/>
                <a:sym typeface="Times New Roman Bold"/>
              </a:rPr>
              <a:t>Myocardial Infarction</a:t>
            </a:r>
            <a:r>
              <a:rPr sz="3200"/>
              <a:t>-  a blood clot forms in one or more arteries of the heart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200"/>
              <a:t>Prevents blood flow and causes the cells to die. (Heart Attack)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200" u="sng">
                <a:latin typeface="Times New Roman Bold"/>
                <a:ea typeface="Times New Roman Bold"/>
                <a:cs typeface="Times New Roman Bold"/>
                <a:sym typeface="Times New Roman Bold"/>
              </a:rPr>
              <a:t>Angina Pectoris</a:t>
            </a:r>
            <a:r>
              <a:rPr sz="3200"/>
              <a:t>- severe chest pain that occurs when the </a:t>
            </a:r>
            <a:r>
              <a:rPr sz="3200" u="sng">
                <a:latin typeface="Times New Roman Bold"/>
                <a:ea typeface="Times New Roman Bold"/>
                <a:cs typeface="Times New Roman Bold"/>
                <a:sym typeface="Times New Roman Bold"/>
              </a:rPr>
              <a:t>myocardium</a:t>
            </a:r>
            <a:r>
              <a:rPr sz="3200"/>
              <a:t> is deprived of oxygen.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419100" y="334962"/>
            <a:ext cx="9240838" cy="1312863"/>
          </a:xfrm>
          <a:prstGeom prst="rect">
            <a:avLst/>
          </a:prstGeom>
        </p:spPr>
        <p:txBody>
          <a:bodyPr lIns="46799" tIns="46799" rIns="46799" bIns="46799">
            <a:normAutofit fontScale="100000" lnSpcReduction="0"/>
          </a:bodyPr>
          <a:lstStyle>
            <a:lvl1pPr marL="0" indent="0">
              <a:lnSpc>
                <a:spcPct val="90000"/>
              </a:lnSpc>
              <a:spcBef>
                <a:spcPts val="15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Diagnostic Procedure for Cardiovascular disease</a:t>
            </a:r>
          </a:p>
        </p:txBody>
      </p:sp>
      <p:sp>
        <p:nvSpPr>
          <p:cNvPr id="26" name="Shape 26"/>
          <p:cNvSpPr/>
          <p:nvPr>
            <p:ph type="title"/>
          </p:nvPr>
        </p:nvSpPr>
        <p:spPr>
          <a:xfrm>
            <a:off x="8483600" y="7054850"/>
            <a:ext cx="1428750" cy="336550"/>
          </a:xfrm>
          <a:prstGeom prst="rect">
            <a:avLst/>
          </a:prstGeom>
        </p:spPr>
        <p:txBody>
          <a:bodyPr lIns="46799" tIns="46799" rIns="46799" bIns="46799" anchor="t">
            <a:normAutofit fontScale="100000" lnSpcReduction="0"/>
          </a:bodyPr>
          <a:lstStyle>
            <a:lvl1pPr algn="r">
              <a:lnSpc>
                <a:spcPct val="100000"/>
              </a:lnSpc>
              <a:tabLst>
                <a:tab pos="723900" algn="l"/>
              </a:tabLst>
              <a:defRPr i="1" sz="12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200">
                <a:solidFill>
                  <a:srgbClr val="000099"/>
                </a:solidFill>
              </a:rPr>
              <a:t>Slide 11.44</a:t>
            </a:r>
          </a:p>
        </p:txBody>
      </p:sp>
      <p:sp>
        <p:nvSpPr>
          <p:cNvPr id="27" name="Shape 27"/>
          <p:cNvSpPr/>
          <p:nvPr/>
        </p:nvSpPr>
        <p:spPr>
          <a:xfrm>
            <a:off x="377825" y="7123112"/>
            <a:ext cx="4463802" cy="22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000"/>
              <a:t>Copyright © 2003 Pearson Education, Inc. publishing as Benjamin Cummings</a:t>
            </a:r>
          </a:p>
        </p:txBody>
      </p:sp>
      <p:sp>
        <p:nvSpPr>
          <p:cNvPr id="28" name="Shape 28"/>
          <p:cNvSpPr/>
          <p:nvPr/>
        </p:nvSpPr>
        <p:spPr>
          <a:xfrm>
            <a:off x="0" y="0"/>
            <a:ext cx="168275" cy="1427163"/>
          </a:xfrm>
          <a:prstGeom prst="rect">
            <a:avLst/>
          </a:prstGeom>
          <a:solidFill>
            <a:srgbClr val="009999"/>
          </a:solidFill>
          <a:ln w="25560" cap="sq">
            <a:solidFill>
              <a:srgbClr val="009999"/>
            </a:solidFill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168275" y="252413"/>
            <a:ext cx="9828214" cy="1587"/>
          </a:xfrm>
          <a:prstGeom prst="line">
            <a:avLst/>
          </a:prstGeom>
          <a:ln w="38160" cap="sq">
            <a:solidFill>
              <a:srgbClr val="009999"/>
            </a:solidFill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0" name="Shape 30"/>
          <p:cNvSpPr/>
          <p:nvPr/>
        </p:nvSpPr>
        <p:spPr>
          <a:xfrm>
            <a:off x="503237" y="2268537"/>
            <a:ext cx="5457875" cy="4305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sz="3200" u="sng">
                <a:latin typeface="Times New Roman Bold"/>
                <a:ea typeface="Times New Roman Bold"/>
                <a:cs typeface="Times New Roman Bold"/>
                <a:sym typeface="Times New Roman Bold"/>
              </a:rPr>
              <a:t>Angiogram-</a:t>
            </a:r>
            <a:r>
              <a:rPr sz="3200"/>
              <a:t>  a catheter inserted in an artery of leg (groin) or arm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sz="3200"/>
              <a:t>Worked into the desired artery 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sz="3200"/>
              <a:t>Radioactive dye injected into the blood stream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sz="3200"/>
              <a:t>Viewed with x-ray machine. 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sz="3200"/>
              <a:t>Dye makes blood flow visible on x-ray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68696" y="2725989"/>
            <a:ext cx="3760311" cy="28420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body" idx="1"/>
          </p:nvPr>
        </p:nvSpPr>
        <p:spPr>
          <a:xfrm>
            <a:off x="419100" y="334962"/>
            <a:ext cx="9240838" cy="1312863"/>
          </a:xfrm>
          <a:prstGeom prst="rect">
            <a:avLst/>
          </a:prstGeom>
        </p:spPr>
        <p:txBody>
          <a:bodyPr lIns="46799" tIns="46799" rIns="46799" bIns="46799">
            <a:normAutofit fontScale="100000" lnSpcReduction="0"/>
          </a:bodyPr>
          <a:lstStyle>
            <a:lvl1pPr marL="0" indent="0">
              <a:lnSpc>
                <a:spcPct val="90000"/>
              </a:lnSpc>
              <a:spcBef>
                <a:spcPts val="15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Treatments for the Cardiovascular disease</a:t>
            </a:r>
          </a:p>
        </p:txBody>
      </p:sp>
      <p:sp>
        <p:nvSpPr>
          <p:cNvPr id="34" name="Shape 34"/>
          <p:cNvSpPr/>
          <p:nvPr>
            <p:ph type="title"/>
          </p:nvPr>
        </p:nvSpPr>
        <p:spPr>
          <a:xfrm>
            <a:off x="8483600" y="7054850"/>
            <a:ext cx="1428750" cy="336550"/>
          </a:xfrm>
          <a:prstGeom prst="rect">
            <a:avLst/>
          </a:prstGeom>
        </p:spPr>
        <p:txBody>
          <a:bodyPr lIns="46799" tIns="46799" rIns="46799" bIns="46799" anchor="t">
            <a:normAutofit fontScale="100000" lnSpcReduction="0"/>
          </a:bodyPr>
          <a:lstStyle>
            <a:lvl1pPr algn="r">
              <a:lnSpc>
                <a:spcPct val="100000"/>
              </a:lnSpc>
              <a:tabLst>
                <a:tab pos="723900" algn="l"/>
              </a:tabLst>
              <a:defRPr i="1" sz="12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200">
                <a:solidFill>
                  <a:srgbClr val="000099"/>
                </a:solidFill>
              </a:rPr>
              <a:t>Slide 11.44</a:t>
            </a:r>
          </a:p>
        </p:txBody>
      </p:sp>
      <p:sp>
        <p:nvSpPr>
          <p:cNvPr id="35" name="Shape 35"/>
          <p:cNvSpPr/>
          <p:nvPr/>
        </p:nvSpPr>
        <p:spPr>
          <a:xfrm>
            <a:off x="377825" y="7123112"/>
            <a:ext cx="4463802" cy="22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000"/>
              <a:t>Copyright © 2003 Pearson Education, Inc. publishing as Benjamin Cummings</a:t>
            </a:r>
          </a:p>
        </p:txBody>
      </p:sp>
      <p:sp>
        <p:nvSpPr>
          <p:cNvPr id="36" name="Shape 36"/>
          <p:cNvSpPr/>
          <p:nvPr/>
        </p:nvSpPr>
        <p:spPr>
          <a:xfrm>
            <a:off x="0" y="0"/>
            <a:ext cx="168275" cy="1427163"/>
          </a:xfrm>
          <a:prstGeom prst="rect">
            <a:avLst/>
          </a:prstGeom>
          <a:solidFill>
            <a:srgbClr val="009999"/>
          </a:solidFill>
          <a:ln w="25560" cap="sq">
            <a:solidFill>
              <a:srgbClr val="009999"/>
            </a:solidFill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" name="Shape 37"/>
          <p:cNvSpPr/>
          <p:nvPr/>
        </p:nvSpPr>
        <p:spPr>
          <a:xfrm>
            <a:off x="168275" y="252413"/>
            <a:ext cx="9828214" cy="1587"/>
          </a:xfrm>
          <a:prstGeom prst="line">
            <a:avLst/>
          </a:prstGeom>
          <a:ln w="38160" cap="sq">
            <a:solidFill>
              <a:srgbClr val="009999"/>
            </a:solidFill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503237" y="1816100"/>
            <a:ext cx="6140252" cy="5241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sz="3200" u="sng">
                <a:latin typeface="Times New Roman Bold"/>
                <a:ea typeface="Times New Roman Bold"/>
                <a:cs typeface="Times New Roman Bold"/>
                <a:sym typeface="Times New Roman Bold"/>
              </a:rPr>
              <a:t>Coronary angioplasty</a:t>
            </a:r>
            <a:r>
              <a:rPr sz="3200">
                <a:latin typeface="Times New Roman Bold"/>
                <a:ea typeface="Times New Roman Bold"/>
                <a:cs typeface="Times New Roman Bold"/>
                <a:sym typeface="Times New Roman Bold"/>
              </a:rPr>
              <a:t>-</a:t>
            </a:r>
            <a:r>
              <a:rPr sz="3200"/>
              <a:t>procedure in which a balloon is used to open a blockage in a coronary artery narrowed by atherosclerosis. (plaque build up on the inner walls of arteries). 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sz="3200" u="sng"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sz="3200" u="sng">
                <a:latin typeface="Times New Roman Bold"/>
                <a:ea typeface="Times New Roman Bold"/>
                <a:cs typeface="Times New Roman Bold"/>
                <a:sym typeface="Times New Roman Bold"/>
              </a:rPr>
              <a:t>Coronary bypass surgery</a:t>
            </a:r>
            <a:r>
              <a:rPr sz="3200"/>
              <a:t>- procedure in which veins from the legs are used to bypass the coronary arteries.</a:t>
            </a:r>
          </a:p>
        </p:txBody>
      </p:sp>
      <p:pic>
        <p:nvPicPr>
          <p:cNvPr id="39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11950" y="1746250"/>
            <a:ext cx="2921000" cy="406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