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sx="100000" sy="100000" kx="0" ky="0" algn="b" rotWithShape="0" blurRad="50800" dist="25400" dir="540000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 b="def" i="def"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 b="def" i="def"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 b="def" i="def"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 b="def" i="def"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 b="def" i="def"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400">
              <a:solidFill>
                <a:srgbClr val="FFFFFF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28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62000" y="2413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One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Two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Three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Four</a:t>
            </a:r>
            <a:endParaRPr sz="34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b="1" sz="6400">
          <a:solidFill>
            <a:srgbClr val="FFFFFF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sx="100000" sy="100000" kx="0" ky="0" algn="b" rotWithShape="0" blurRad="50800" dist="25400" dir="540000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Metastasis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Cell Types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762000" y="2412999"/>
            <a:ext cx="6959071" cy="63627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Basement membrane (basal lamina)- lines cavities of organs, separates them from stroma</a:t>
            </a:r>
            <a:endParaRPr sz="41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1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Stroma- supporting connective cells</a:t>
            </a:r>
          </a:p>
        </p:txBody>
      </p:sp>
      <p:pic>
        <p:nvPicPr>
          <p:cNvPr id="3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9733" y="3192336"/>
            <a:ext cx="5449228" cy="48167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Metastasis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67733" y="2419349"/>
            <a:ext cx="8630114" cy="63627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Cancer cells break through basement membrane</a:t>
            </a:r>
            <a:endParaRPr sz="42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Invade surrounding tissue</a:t>
            </a:r>
            <a:endParaRPr sz="42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(includes blood stream)</a:t>
            </a:r>
            <a:endParaRPr sz="42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spread to other locations</a:t>
            </a:r>
          </a:p>
        </p:txBody>
      </p:sp>
      <p:pic>
        <p:nvPicPr>
          <p:cNvPr id="4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4363" y="2710145"/>
            <a:ext cx="4902331" cy="43333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Metastasis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270933" y="2419349"/>
            <a:ext cx="6116440" cy="63627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Cells from primary tumor can break off and form microscopic tumor masses</a:t>
            </a:r>
            <a:endParaRPr sz="43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3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remain dormant</a:t>
            </a:r>
          </a:p>
        </p:txBody>
      </p:sp>
      <p:pic>
        <p:nvPicPr>
          <p:cNvPr id="4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13499" y="3305190"/>
            <a:ext cx="5889492" cy="45910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Angiogenesis!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No angiogenesis occurred!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microscopic tumors did not have blood vessels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no nutrients available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growth inhibited!</a:t>
            </a:r>
            <a:endParaRPr sz="40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Primary tumor secretes angiostatin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6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Something to think about…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Patients with good prognosis develop metastases  several years after the treatment of their primary tumor</a:t>
            </a:r>
            <a:endParaRPr sz="4200">
              <a:solidFill>
                <a:srgbClr val="EBEBEB"/>
              </a:solidFill>
              <a:effectLst>
                <a:outerShdw sx="100000" sy="100000" kx="0" ky="0" algn="b" rotWithShape="0" blurRad="50800" dist="25400" dir="5400000">
                  <a:srgbClr val="000000"/>
                </a:outerShdw>
              </a:effectLst>
            </a:endParaRP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EBEBEB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</a:rPr>
              <a:t>How do we best manage patients?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EBEBEB"/>
            </a:solidFill>
            <a:effectLst>
              <a:outerShdw sx="100000" sy="100000" kx="0" ky="0" algn="b" rotWithShape="0" blurRad="50800" dist="25400" dir="540000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