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762000" y="-431800"/>
            <a:ext cx="11480800" cy="25400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Staging Cancer</a:t>
            </a:r>
          </a:p>
        </p:txBody>
      </p:sp>
      <p:pic>
        <p:nvPicPr>
          <p:cNvPr id="3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596" y="2947383"/>
            <a:ext cx="8163608" cy="5552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TNM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62000" y="977900"/>
            <a:ext cx="11480800" cy="779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Solid Tumors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T- size of </a:t>
            </a:r>
            <a:r>
              <a:rPr b="1" sz="40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</a:t>
            </a: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: (0-4) the larger, the higher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N- lymph </a:t>
            </a:r>
            <a:r>
              <a:rPr b="1" sz="40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nodes</a:t>
            </a: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 nearby: (0-3) the more affected, the higher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M- extent of </a:t>
            </a:r>
            <a:r>
              <a:rPr b="1" sz="4000" u="sng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metastasis:</a:t>
            </a:r>
            <a:r>
              <a:rPr b="1"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 </a:t>
            </a: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0-not metastasized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8" marL="0" indent="1828800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									1- metastasized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Stage 0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Carcinoma in situ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group of abnormal cells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debate as to whether it is cancer or not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depends on location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Stage I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762000" y="1695450"/>
            <a:ext cx="5732529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Small tumor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Has not spread to lymph nodes or other parts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Has not grown deeply into tissues</a:t>
            </a:r>
          </a:p>
        </p:txBody>
      </p:sp>
      <p:pic>
        <p:nvPicPr>
          <p:cNvPr id="4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8533" y="3583865"/>
            <a:ext cx="5930584" cy="4033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Stage II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762000" y="2413000"/>
            <a:ext cx="5803570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is larger in size</a:t>
            </a:r>
            <a:endParaRPr sz="3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has spread to nearby lymph nodes</a:t>
            </a:r>
            <a:endParaRPr sz="3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has grown deeper into tissues</a:t>
            </a:r>
            <a:endParaRPr sz="39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9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 METASTASIS to other organs</a:t>
            </a:r>
          </a:p>
        </p:txBody>
      </p:sp>
      <p:pic>
        <p:nvPicPr>
          <p:cNvPr id="4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8533" y="3583865"/>
            <a:ext cx="5930584" cy="4033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Stage III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355600" y="1611907"/>
            <a:ext cx="6697795" cy="717014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larger in size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has spread to lymph nodes above and below diaphragm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has spread deeper into tissue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 METASTASIS to other organs</a:t>
            </a:r>
          </a:p>
        </p:txBody>
      </p:sp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1866" y="3583865"/>
            <a:ext cx="5930585" cy="4033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Stage IV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762000" y="2413000"/>
            <a:ext cx="6184834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larger in size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has spread to lymph nodes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Tumor has spread deeper into tissue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</a:t>
            </a:r>
          </a:p>
        </p:txBody>
      </p:sp>
      <p:pic>
        <p:nvPicPr>
          <p:cNvPr id="5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9333" y="3583865"/>
            <a:ext cx="5930585" cy="4033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762000" y="-351367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Treatment Plans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762000" y="1637440"/>
            <a:ext cx="11480800" cy="713826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Stage 0 and 1-surgery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Stage II, III, IV-chemo, radiation, surgery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3742266" y="247650"/>
            <a:ext cx="11480801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Gleason Scale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254000" y="1461614"/>
            <a:ext cx="6891867" cy="7528465"/>
          </a:xfrm>
          <a:prstGeom prst="rect">
            <a:avLst/>
          </a:prstGeom>
        </p:spPr>
        <p:txBody>
          <a:bodyPr/>
          <a:lstStyle/>
          <a:p>
            <a:pPr lvl="0" marL="373888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64">
                <a:solidFill>
                  <a:srgbClr val="EBEBEB"/>
                </a:solidFill>
                <a:effectLst>
                  <a:outerShdw sx="100000" sy="100000" kx="0" ky="0" algn="b" rotWithShape="0" blurRad="46736" dist="23368" dir="5400000">
                    <a:srgbClr val="000000"/>
                  </a:outerShdw>
                </a:effectLst>
              </a:rPr>
              <a:t>Some scales consider growth patterns and differentiation </a:t>
            </a:r>
            <a:endParaRPr sz="3864">
              <a:solidFill>
                <a:srgbClr val="EBEBEB"/>
              </a:solidFill>
              <a:effectLst>
                <a:outerShdw sx="100000" sy="100000" kx="0" ky="0" algn="b" rotWithShape="0" blurRad="46736" dist="23368" dir="5400000">
                  <a:srgbClr val="000000"/>
                </a:outerShdw>
              </a:effectLst>
            </a:endParaRPr>
          </a:p>
          <a:p>
            <a:pPr lvl="0" marL="373888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64">
                <a:solidFill>
                  <a:srgbClr val="EBEBEB"/>
                </a:solidFill>
                <a:effectLst>
                  <a:outerShdw sx="100000" sy="100000" kx="0" ky="0" algn="b" rotWithShape="0" blurRad="46736" dist="23368" dir="5400000">
                    <a:srgbClr val="000000"/>
                  </a:outerShdw>
                </a:effectLst>
              </a:rPr>
              <a:t>Gleason Scale-prostate cancer</a:t>
            </a:r>
            <a:endParaRPr sz="3864">
              <a:solidFill>
                <a:srgbClr val="EBEBEB"/>
              </a:solidFill>
              <a:effectLst>
                <a:outerShdw sx="100000" sy="100000" kx="0" ky="0" algn="b" rotWithShape="0" blurRad="46736" dist="23368" dir="5400000">
                  <a:srgbClr val="000000"/>
                </a:outerShdw>
              </a:effectLst>
            </a:endParaRPr>
          </a:p>
          <a:p>
            <a:pPr lvl="1" marL="747776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64">
                <a:solidFill>
                  <a:srgbClr val="EBEBEB"/>
                </a:solidFill>
                <a:effectLst>
                  <a:outerShdw sx="100000" sy="100000" kx="0" ky="0" algn="b" rotWithShape="0" blurRad="46736" dist="23368" dir="5400000">
                    <a:srgbClr val="000000"/>
                  </a:outerShdw>
                </a:effectLst>
              </a:rPr>
              <a:t>considers how much the cells look like one another/ normal cells</a:t>
            </a:r>
            <a:endParaRPr sz="3864">
              <a:solidFill>
                <a:srgbClr val="EBEBEB"/>
              </a:solidFill>
              <a:effectLst>
                <a:outerShdw sx="100000" sy="100000" kx="0" ky="0" algn="b" rotWithShape="0" blurRad="46736" dist="23368" dir="5400000">
                  <a:srgbClr val="000000"/>
                </a:outerShdw>
              </a:effectLst>
            </a:endParaRPr>
          </a:p>
          <a:p>
            <a:pPr lvl="0" marL="373888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64">
                <a:solidFill>
                  <a:srgbClr val="EBEBEB"/>
                </a:solidFill>
                <a:effectLst>
                  <a:outerShdw sx="100000" sy="100000" kx="0" ky="0" algn="b" rotWithShape="0" blurRad="46736" dist="23368" dir="5400000">
                    <a:srgbClr val="000000"/>
                  </a:outerShdw>
                </a:effectLst>
              </a:rPr>
              <a:t>Higher the score, the worse the prognosis</a:t>
            </a:r>
          </a:p>
        </p:txBody>
      </p:sp>
      <p:pic>
        <p:nvPicPr>
          <p:cNvPr id="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00" y="2878666"/>
            <a:ext cx="5867951" cy="4694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