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tif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Telomeres, Apoptosis, and Cell Immortalization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What are telomeres?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2899" indent="-342899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Repititive sequence of DNA at the end of a chromosome (TTAGGG) </a:t>
            </a:r>
            <a:endParaRPr sz="40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marL="342899" indent="-342899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Like shoelace aglets</a:t>
            </a:r>
            <a:endParaRPr sz="40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 marL="685799" indent="-342899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keep ends of chromosomes from fraying</a:t>
            </a:r>
          </a:p>
        </p:txBody>
      </p:sp>
      <p:pic>
        <p:nvPicPr>
          <p:cNvPr id="37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6721334" y="4376262"/>
            <a:ext cx="6699338" cy="32256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Under normal conditions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762000" y="2374900"/>
            <a:ext cx="6610020" cy="6807200"/>
          </a:xfrm>
          <a:prstGeom prst="rect">
            <a:avLst/>
          </a:prstGeom>
        </p:spPr>
        <p:txBody>
          <a:bodyPr/>
          <a:lstStyle>
            <a:lvl1pPr marL="342900" indent="-342900">
              <a:defRPr sz="4500"/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Telomeres shorten with each division (about 25-200 base pairs per division)</a:t>
            </a:r>
          </a:p>
        </p:txBody>
      </p:sp>
      <p:pic>
        <p:nvPicPr>
          <p:cNvPr id="41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64934" y="3126234"/>
            <a:ext cx="4017599" cy="40175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Telomerase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Enzyme found in cells to add on the the telomerase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found in embryonic, germ cells, and tumors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cells do not regularly use telomerase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AGING!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Under Normal Conditions</a:t>
            </a:r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45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45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4500"/>
            </a:lvl3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Telomeres too short (reach critical point)</a:t>
            </a:r>
            <a:endParaRPr sz="45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can no longer replicate</a:t>
            </a:r>
            <a:endParaRPr sz="45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cell undergoes apoptosis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Cancerous Cells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989310" y="1865907"/>
            <a:ext cx="11026180" cy="3950032"/>
          </a:xfrm>
          <a:prstGeom prst="rect">
            <a:avLst/>
          </a:prstGeom>
        </p:spPr>
        <p:txBody>
          <a:bodyPr/>
          <a:lstStyle/>
          <a:p>
            <a:pPr lvl="0" marL="315468" indent="-315468" defTabSz="537463">
              <a:spcBef>
                <a:spcPts val="2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956">
                <a:solidFill>
                  <a:srgbClr val="EBEBEB"/>
                </a:solidFill>
                <a:effectLst>
                  <a:outerShdw sx="100000" sy="100000" kx="0" ky="0" algn="b" rotWithShape="0" blurRad="46736" dist="23368" dir="5400000">
                    <a:srgbClr val="000000"/>
                  </a:outerShdw>
                </a:effectLst>
              </a:rPr>
              <a:t>Cancer cells produce telomerase 10-20X more than normal cells</a:t>
            </a:r>
            <a:endParaRPr sz="3956">
              <a:solidFill>
                <a:srgbClr val="EBEBEB"/>
              </a:solidFill>
              <a:effectLst>
                <a:outerShdw sx="100000" sy="100000" kx="0" ky="0" algn="b" rotWithShape="0" blurRad="46736" dist="23368" dir="5400000">
                  <a:srgbClr val="000000"/>
                </a:outerShdw>
              </a:effectLst>
            </a:endParaRPr>
          </a:p>
          <a:p>
            <a:pPr lvl="0" marL="315468" indent="-315468" defTabSz="537463">
              <a:spcBef>
                <a:spcPts val="2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956">
                <a:solidFill>
                  <a:srgbClr val="EBEBEB"/>
                </a:solidFill>
                <a:effectLst>
                  <a:outerShdw sx="100000" sy="100000" kx="0" ky="0" algn="b" rotWithShape="0" blurRad="46736" dist="23368" dir="5400000">
                    <a:srgbClr val="000000"/>
                  </a:outerShdw>
                </a:effectLst>
              </a:rPr>
              <a:t>Telomerase prevents telomeres from shortening </a:t>
            </a:r>
            <a:endParaRPr sz="3956">
              <a:solidFill>
                <a:srgbClr val="EBEBEB"/>
              </a:solidFill>
              <a:effectLst>
                <a:outerShdw sx="100000" sy="100000" kx="0" ky="0" algn="b" rotWithShape="0" blurRad="46736" dist="23368" dir="5400000">
                  <a:srgbClr val="000000"/>
                </a:outerShdw>
              </a:effectLst>
            </a:endParaRPr>
          </a:p>
          <a:p>
            <a:pPr lvl="1" marL="630936" indent="-315468" defTabSz="537463">
              <a:spcBef>
                <a:spcPts val="2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956">
                <a:solidFill>
                  <a:srgbClr val="EBEBEB"/>
                </a:solidFill>
                <a:effectLst>
                  <a:outerShdw sx="100000" sy="100000" kx="0" ky="0" algn="b" rotWithShape="0" blurRad="46736" dist="23368" dir="5400000">
                    <a:srgbClr val="000000"/>
                  </a:outerShdw>
                </a:effectLst>
              </a:rPr>
              <a:t>can replicate FOREVER!</a:t>
            </a:r>
          </a:p>
        </p:txBody>
      </p:sp>
      <p:pic>
        <p:nvPicPr>
          <p:cNvPr id="51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88136" y="6090332"/>
            <a:ext cx="7028528" cy="28773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Treatment? Preventative Relapse?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Stop telomerase activity, eventually stop cells from dividing</a:t>
            </a:r>
            <a:endParaRPr sz="4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Increase telomerase activity for burn victims, heart disease, bone marrow transplants</a:t>
            </a:r>
            <a:endParaRPr sz="4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Increase telomerase activity to look young forever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