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975359" y="2623537"/>
            <a:ext cx="11054082" cy="2903504"/>
          </a:xfrm>
          <a:prstGeom prst="rect">
            <a:avLst/>
          </a:prstGeom>
        </p:spPr>
        <p:txBody>
          <a:bodyPr/>
          <a:lstStyle>
            <a:lvl1pPr>
              <a:defRPr sz="6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950719" y="5527040"/>
            <a:ext cx="9103362" cy="4226561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4400"/>
            </a:lvl1pPr>
            <a:lvl2pPr>
              <a:spcBef>
                <a:spcPts val="800"/>
              </a:spcBef>
              <a:defRPr sz="4400"/>
            </a:lvl2pPr>
            <a:lvl3pPr>
              <a:spcBef>
                <a:spcPts val="800"/>
              </a:spcBef>
              <a:defRPr sz="4400"/>
            </a:lvl3pPr>
            <a:lvl4pPr>
              <a:spcBef>
                <a:spcPts val="800"/>
              </a:spcBef>
              <a:defRPr sz="4400"/>
            </a:lvl4pPr>
            <a:lvl5pPr>
              <a:spcBef>
                <a:spcPts val="800"/>
              </a:spcBef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C247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sz="8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0239" y="108373"/>
            <a:ext cx="11690775" cy="21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C247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2282613"/>
            <a:ext cx="11690775" cy="747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1pPr>
      <a:lvl2pPr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2pPr>
      <a:lvl3pPr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3pPr>
      <a:lvl4pPr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4pPr>
      <a:lvl5pPr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5pPr>
      <a:lvl6pPr indent="457200"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6pPr>
      <a:lvl7pPr indent="914400"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7pPr>
      <a:lvl8pPr indent="1371600"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8pPr>
      <a:lvl9pPr indent="1828800" defTabSz="457200">
        <a:defRPr sz="5000">
          <a:solidFill>
            <a:srgbClr val="FFC247"/>
          </a:solidFill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1pPr>
      <a:lvl2pPr marL="342900" indent="1143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2pPr>
      <a:lvl3pPr marL="342900" indent="5715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3pPr>
      <a:lvl4pPr marL="342900" indent="10287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4pPr>
      <a:lvl5pPr marL="342900" indent="14859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5pPr>
      <a:lvl6pPr marL="342900" indent="19431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6pPr>
      <a:lvl7pPr marL="342900" indent="24003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7pPr>
      <a:lvl8pPr marL="342900" indent="28575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8pPr>
      <a:lvl9pPr marL="342900" indent="3314700" defTabSz="457200">
        <a:spcBef>
          <a:spcPts val="1500"/>
        </a:spcBef>
        <a:defRPr sz="4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896533" y="144497"/>
            <a:ext cx="9211734" cy="59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3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000"/>
              <a:t>Essentials of Human Anatomy &amp; Physiology</a:t>
            </a:r>
          </a:p>
        </p:txBody>
      </p:sp>
      <p:sp>
        <p:nvSpPr>
          <p:cNvPr id="39" name="Shape 39"/>
          <p:cNvSpPr/>
          <p:nvPr/>
        </p:nvSpPr>
        <p:spPr>
          <a:xfrm>
            <a:off x="3623710" y="9189155"/>
            <a:ext cx="5728029" cy="32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Copyright © 2003 Pearson Education, Inc. publishing as Benjamin Cummings</a:t>
            </a:r>
          </a:p>
        </p:txBody>
      </p:sp>
      <p:sp>
        <p:nvSpPr>
          <p:cNvPr id="40" name="Shape 40"/>
          <p:cNvSpPr/>
          <p:nvPr/>
        </p:nvSpPr>
        <p:spPr>
          <a:xfrm>
            <a:off x="3793066" y="7261013"/>
            <a:ext cx="5310295" cy="597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b="1" i="1" sz="34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400">
                <a:solidFill>
                  <a:srgbClr val="000099"/>
                </a:solidFill>
              </a:rPr>
              <a:t>Slides 1.1 – 1.8</a:t>
            </a:r>
          </a:p>
        </p:txBody>
      </p:sp>
      <p:sp>
        <p:nvSpPr>
          <p:cNvPr id="41" name="Shape 41"/>
          <p:cNvSpPr/>
          <p:nvPr/>
        </p:nvSpPr>
        <p:spPr>
          <a:xfrm>
            <a:off x="8344746" y="1013742"/>
            <a:ext cx="2384215" cy="37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algn="r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600">
                <a:solidFill>
                  <a:srgbClr val="000099"/>
                </a:solid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0099"/>
                </a:solidFill>
              </a:rPr>
              <a:t>Seventh Edition</a:t>
            </a:r>
          </a:p>
        </p:txBody>
      </p:sp>
      <p:sp>
        <p:nvSpPr>
          <p:cNvPr id="42" name="Shape 42"/>
          <p:cNvSpPr/>
          <p:nvPr/>
        </p:nvSpPr>
        <p:spPr>
          <a:xfrm>
            <a:off x="-1" y="-1"/>
            <a:ext cx="1950721" cy="975360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lvl="0" algn="l" defTabSz="4572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1950719" y="1250808"/>
            <a:ext cx="2709335" cy="47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2200"/>
              <a:t>Elaine N. Marieb</a:t>
            </a:r>
          </a:p>
        </p:txBody>
      </p:sp>
      <p:sp>
        <p:nvSpPr>
          <p:cNvPr id="44" name="Shape 44"/>
          <p:cNvSpPr/>
          <p:nvPr>
            <p:ph type="title"/>
          </p:nvPr>
        </p:nvSpPr>
        <p:spPr>
          <a:xfrm>
            <a:off x="1625599" y="3402471"/>
            <a:ext cx="9753602" cy="2822223"/>
          </a:xfrm>
          <a:prstGeom prst="rect">
            <a:avLst/>
          </a:prstGeom>
        </p:spPr>
        <p:txBody>
          <a:bodyPr lIns="66559" tIns="66559" rIns="66559" bIns="66559" anchor="t">
            <a:normAutofit fontScale="100000" lnSpcReduction="0"/>
          </a:bodyPr>
          <a:lstStyle/>
          <a:p>
            <a:pPr lvl="0" algn="ctr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800"/>
            </a:pPr>
            <a:r>
              <a:rPr b="1" i="1" sz="5600">
                <a:solidFill>
                  <a:srgbClr val="000099"/>
                </a:solidFill>
              </a:rPr>
              <a:t>Chapter 1</a:t>
            </a:r>
            <a:br>
              <a:rPr b="1" i="1" sz="5600">
                <a:solidFill>
                  <a:srgbClr val="000099"/>
                </a:solidFill>
              </a:rPr>
            </a:br>
            <a:r>
              <a:rPr sz="5800">
                <a:latin typeface="Times New Roman Bold"/>
                <a:ea typeface="Times New Roman Bold"/>
                <a:cs typeface="Times New Roman Bold"/>
                <a:sym typeface="Times New Roman Bold"/>
              </a:rPr>
              <a:t>The Human Body:</a:t>
            </a:r>
            <a:br>
              <a:rPr sz="5800"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5800">
                <a:latin typeface="Times New Roman Bold"/>
                <a:ea typeface="Times New Roman Bold"/>
                <a:cs typeface="Times New Roman Bold"/>
                <a:sym typeface="Times New Roman Bold"/>
              </a:rPr>
              <a:t>An Orientation</a:t>
            </a:r>
          </a:p>
        </p:txBody>
      </p:sp>
      <p:sp>
        <p:nvSpPr>
          <p:cNvPr id="45" name="Shape 45"/>
          <p:cNvSpPr/>
          <p:nvPr/>
        </p:nvSpPr>
        <p:spPr>
          <a:xfrm>
            <a:off x="2926079" y="4443306"/>
            <a:ext cx="7261014" cy="2259"/>
          </a:xfrm>
          <a:prstGeom prst="line">
            <a:avLst/>
          </a:prstGeom>
          <a:ln w="25400">
            <a:solidFill>
              <a:srgbClr val="FF6600"/>
            </a:solidFill>
            <a:miter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1192106" y="108373"/>
            <a:ext cx="216748" cy="1517227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algn="l" defTabSz="4572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1300479" y="866985"/>
            <a:ext cx="10295468" cy="2261"/>
          </a:xfrm>
          <a:prstGeom prst="line">
            <a:avLst/>
          </a:prstGeom>
          <a:ln w="12700">
            <a:solidFill>
              <a:srgbClr val="009999"/>
            </a:solidFill>
            <a:miter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2529759" y="8561493"/>
            <a:ext cx="7947540" cy="50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2400">
                <a:solidFill>
                  <a:srgbClr val="0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8080"/>
                </a:solidFill>
              </a:rPr>
              <a:t>Lecture Slides in PowerPoint edited by James Hook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presetClass="entr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4"/>
      <p:bldP build="whole" bldLvl="1" animBg="1" rev="0" advAuto="0" spid="45" grpId="3"/>
      <p:bldP build="whole" bldLvl="1" animBg="1" rev="0" advAuto="0" spid="46" grpId="1"/>
      <p:bldP build="whole" bldLvl="1" animBg="1" rev="0" advAuto="0" spid="47" grpId="2"/>
      <p:bldP build="whole" bldLvl="1" animBg="1" rev="0" advAuto="0" spid="40" grpId="6"/>
      <p:bldP build="whole" bldLvl="1" animBg="1" rev="0" advAuto="0" spid="42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body" idx="1"/>
          </p:nvPr>
        </p:nvSpPr>
        <p:spPr>
          <a:xfrm>
            <a:off x="541866" y="433493"/>
            <a:ext cx="11921068" cy="1000196"/>
          </a:xfrm>
          <a:prstGeom prst="rect">
            <a:avLst/>
          </a:prstGeom>
        </p:spPr>
        <p:txBody>
          <a:bodyPr lIns="66559" tIns="66559" rIns="66559" bIns="66559">
            <a:normAutofit fontScale="100000" lnSpcReduction="0"/>
          </a:bodyPr>
          <a:lstStyle>
            <a:lvl1pPr marL="333375" indent="-323850">
              <a:tabLst>
                <a:tab pos="482600" algn="l"/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The Human Body – An Orientation</a:t>
            </a:r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10945706" y="9103360"/>
            <a:ext cx="1842348" cy="433494"/>
          </a:xfrm>
          <a:prstGeom prst="rect">
            <a:avLst/>
          </a:prstGeom>
        </p:spPr>
        <p:txBody>
          <a:bodyPr lIns="66559" tIns="66559" rIns="66559" bIns="66559" anchor="t">
            <a:normAutofit fontScale="100000" lnSpcReduction="0"/>
          </a:bodyPr>
          <a:lstStyle>
            <a:lvl1pPr algn="r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i="1" sz="16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0099"/>
                </a:solidFill>
              </a:rPr>
              <a:t>Slide 1.1</a:t>
            </a:r>
          </a:p>
        </p:txBody>
      </p:sp>
      <p:sp>
        <p:nvSpPr>
          <p:cNvPr id="52" name="Shape 52"/>
          <p:cNvSpPr/>
          <p:nvPr/>
        </p:nvSpPr>
        <p:spPr>
          <a:xfrm>
            <a:off x="487679" y="9189155"/>
            <a:ext cx="5728029" cy="32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Copyright © 2003 Pearson Education, Inc. publishing as Benjamin Cummings</a:t>
            </a:r>
          </a:p>
        </p:txBody>
      </p:sp>
      <p:sp>
        <p:nvSpPr>
          <p:cNvPr id="53" name="Shape 53"/>
          <p:cNvSpPr/>
          <p:nvPr/>
        </p:nvSpPr>
        <p:spPr>
          <a:xfrm>
            <a:off x="-1" y="-1"/>
            <a:ext cx="216748" cy="1842348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/>
          </a:ln>
        </p:spPr>
        <p:txBody>
          <a:bodyPr lIns="65023" tIns="65023" rIns="65023" bIns="65023" anchor="ctr"/>
          <a:lstStyle/>
          <a:p>
            <a:pPr lvl="0" algn="l" defTabSz="4572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216746" y="325120"/>
            <a:ext cx="12679681" cy="2257"/>
          </a:xfrm>
          <a:prstGeom prst="line">
            <a:avLst/>
          </a:prstGeom>
          <a:ln w="50800">
            <a:solidFill>
              <a:srgbClr val="009999"/>
            </a:solidFill>
            <a:miter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541866" y="3321191"/>
            <a:ext cx="11726899" cy="2970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/>
          <a:p>
            <a:pPr lvl="0" marL="666750" indent="-66675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457200" algn="l"/>
                <a:tab pos="1117600" algn="l"/>
                <a:tab pos="1765300" algn="l"/>
                <a:tab pos="2413000" algn="l"/>
                <a:tab pos="3060700" algn="l"/>
                <a:tab pos="3708400" algn="l"/>
                <a:tab pos="4368800" algn="l"/>
                <a:tab pos="5016500" algn="l"/>
                <a:tab pos="5664200" algn="l"/>
                <a:tab pos="6311900" algn="l"/>
                <a:tab pos="6959600" algn="l"/>
                <a:tab pos="7620000" algn="l"/>
                <a:tab pos="8267700" algn="l"/>
                <a:tab pos="8915400" algn="l"/>
                <a:tab pos="9563100" algn="l"/>
                <a:tab pos="10210800" algn="l"/>
                <a:tab pos="10871200" algn="l"/>
                <a:tab pos="11518900" algn="l"/>
                <a:tab pos="12166600" algn="l"/>
                <a:tab pos="12814300" algn="l"/>
                <a:tab pos="13462000" algn="l"/>
              </a:tabLst>
              <a:defRPr sz="1800"/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Anatomy – study of the structure and shape of the body and its parts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0" marL="666750" indent="-66675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457200" algn="l"/>
                <a:tab pos="1117600" algn="l"/>
                <a:tab pos="1765300" algn="l"/>
                <a:tab pos="2413000" algn="l"/>
                <a:tab pos="3060700" algn="l"/>
                <a:tab pos="3708400" algn="l"/>
                <a:tab pos="4368800" algn="l"/>
                <a:tab pos="5016500" algn="l"/>
                <a:tab pos="5664200" algn="l"/>
                <a:tab pos="6311900" algn="l"/>
                <a:tab pos="6959600" algn="l"/>
                <a:tab pos="7620000" algn="l"/>
                <a:tab pos="8267700" algn="l"/>
                <a:tab pos="8915400" algn="l"/>
                <a:tab pos="9563100" algn="l"/>
                <a:tab pos="10210800" algn="l"/>
                <a:tab pos="10871200" algn="l"/>
                <a:tab pos="11518900" algn="l"/>
                <a:tab pos="12166600" algn="l"/>
                <a:tab pos="12814300" algn="l"/>
                <a:tab pos="13462000" algn="l"/>
              </a:tabLst>
              <a:defRPr sz="1800"/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Physiology – study of how the body and its parts work or function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2"/>
      <p:bldP build="whole" bldLvl="1" animBg="1" rev="0" advAuto="0"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body" idx="1"/>
          </p:nvPr>
        </p:nvSpPr>
        <p:spPr>
          <a:xfrm>
            <a:off x="541866" y="433493"/>
            <a:ext cx="11921068" cy="1000196"/>
          </a:xfrm>
          <a:prstGeom prst="rect">
            <a:avLst/>
          </a:prstGeom>
        </p:spPr>
        <p:txBody>
          <a:bodyPr lIns="66559" tIns="66559" rIns="66559" bIns="66559">
            <a:normAutofit fontScale="100000" lnSpcReduction="0"/>
          </a:bodyPr>
          <a:lstStyle>
            <a:lvl1pPr marL="333375" indent="-323850">
              <a:tabLst>
                <a:tab pos="482600" algn="l"/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Anatomy – Levels of Study</a:t>
            </a:r>
          </a:p>
        </p:txBody>
      </p:sp>
      <p:sp>
        <p:nvSpPr>
          <p:cNvPr id="58" name="Shape 58"/>
          <p:cNvSpPr/>
          <p:nvPr>
            <p:ph type="title"/>
          </p:nvPr>
        </p:nvSpPr>
        <p:spPr>
          <a:xfrm>
            <a:off x="10945706" y="9103360"/>
            <a:ext cx="1842348" cy="433494"/>
          </a:xfrm>
          <a:prstGeom prst="rect">
            <a:avLst/>
          </a:prstGeom>
        </p:spPr>
        <p:txBody>
          <a:bodyPr lIns="66559" tIns="66559" rIns="66559" bIns="66559" anchor="t">
            <a:normAutofit fontScale="100000" lnSpcReduction="0"/>
          </a:bodyPr>
          <a:lstStyle>
            <a:lvl1pPr algn="r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i="1" sz="16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0099"/>
                </a:solidFill>
              </a:rPr>
              <a:t>Slide 1.2a</a:t>
            </a:r>
          </a:p>
        </p:txBody>
      </p:sp>
      <p:sp>
        <p:nvSpPr>
          <p:cNvPr id="59" name="Shape 59"/>
          <p:cNvSpPr/>
          <p:nvPr/>
        </p:nvSpPr>
        <p:spPr>
          <a:xfrm>
            <a:off x="487679" y="9189155"/>
            <a:ext cx="5728029" cy="32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Copyright © 2003 Pearson Education, Inc. publishing as Benjamin Cummings</a:t>
            </a:r>
          </a:p>
        </p:txBody>
      </p:sp>
      <p:sp>
        <p:nvSpPr>
          <p:cNvPr id="60" name="Shape 60"/>
          <p:cNvSpPr/>
          <p:nvPr/>
        </p:nvSpPr>
        <p:spPr>
          <a:xfrm>
            <a:off x="-1" y="-1"/>
            <a:ext cx="216748" cy="1842348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/>
          </a:ln>
        </p:spPr>
        <p:txBody>
          <a:bodyPr lIns="65023" tIns="65023" rIns="65023" bIns="65023" anchor="ctr"/>
          <a:lstStyle/>
          <a:p>
            <a:pPr lvl="0" algn="l" defTabSz="4572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216746" y="325120"/>
            <a:ext cx="12679681" cy="2257"/>
          </a:xfrm>
          <a:prstGeom prst="line">
            <a:avLst/>
          </a:prstGeom>
          <a:ln w="50800">
            <a:solidFill>
              <a:srgbClr val="009999"/>
            </a:solidFill>
            <a:miter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541866" y="2600959"/>
            <a:ext cx="6502401" cy="2274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/>
          <a:p>
            <a:pPr lvl="0" marL="914400" indent="-914400" algn="l" defTabSz="457200">
              <a:lnSpc>
                <a:spcPct val="8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  <a:tab pos="13652500" algn="l"/>
              </a:tabLst>
              <a:defRPr sz="1800"/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Gross Anatomy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1" marL="1257300" indent="-800100" algn="l" defTabSz="4572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  <a:tab pos="13652500" algn="l"/>
              </a:tabLst>
              <a:defRPr sz="1800"/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Large structures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1" marL="1257300" indent="-800100" algn="l" defTabSz="457200">
              <a:lnSpc>
                <a:spcPct val="8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  <a:tab pos="13652500" algn="l"/>
              </a:tabLst>
              <a:defRPr sz="1800"/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Easily observable</a:t>
            </a:r>
          </a:p>
        </p:txBody>
      </p:sp>
      <p:pic>
        <p:nvPicPr>
          <p:cNvPr id="63" name="image.png"/>
          <p:cNvPicPr/>
          <p:nvPr/>
        </p:nvPicPr>
        <p:blipFill>
          <a:blip r:embed="rId2">
            <a:extLst/>
          </a:blip>
          <a:srcRect l="8924" t="0" r="16070" b="5557"/>
          <a:stretch>
            <a:fillRect/>
          </a:stretch>
        </p:blipFill>
        <p:spPr>
          <a:xfrm>
            <a:off x="7351324" y="1731715"/>
            <a:ext cx="4551681" cy="7371646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6028266" y="8604391"/>
            <a:ext cx="1060717" cy="35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Figure 1.1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1"/>
      <p:bldP build="whole" bldLvl="1" animBg="1" rev="0" advAuto="0" spid="63" grpId="3"/>
      <p:bldP build="whole" bldLvl="1" animBg="1" rev="0" advAuto="0" spid="62" grpId="2"/>
      <p:bldP build="whole" bldLvl="1" animBg="1" rev="0" advAuto="0" spid="64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body" idx="1"/>
          </p:nvPr>
        </p:nvSpPr>
        <p:spPr>
          <a:xfrm>
            <a:off x="541866" y="433493"/>
            <a:ext cx="11921068" cy="1000196"/>
          </a:xfrm>
          <a:prstGeom prst="rect">
            <a:avLst/>
          </a:prstGeom>
        </p:spPr>
        <p:txBody>
          <a:bodyPr lIns="66559" tIns="66559" rIns="66559" bIns="66559">
            <a:normAutofit fontScale="100000" lnSpcReduction="0"/>
          </a:bodyPr>
          <a:lstStyle>
            <a:lvl1pPr marL="333375" indent="-323850">
              <a:tabLst>
                <a:tab pos="482600" algn="l"/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Anatomy – Levels of Study</a:t>
            </a:r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10945706" y="9103360"/>
            <a:ext cx="1842348" cy="433494"/>
          </a:xfrm>
          <a:prstGeom prst="rect">
            <a:avLst/>
          </a:prstGeom>
        </p:spPr>
        <p:txBody>
          <a:bodyPr lIns="66559" tIns="66559" rIns="66559" bIns="66559" anchor="t">
            <a:normAutofit fontScale="100000" lnSpcReduction="0"/>
          </a:bodyPr>
          <a:lstStyle>
            <a:lvl1pPr algn="r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i="1" sz="16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0099"/>
                </a:solidFill>
              </a:rPr>
              <a:t>Slide 1.2b</a:t>
            </a:r>
          </a:p>
        </p:txBody>
      </p:sp>
      <p:sp>
        <p:nvSpPr>
          <p:cNvPr id="68" name="Shape 68"/>
          <p:cNvSpPr/>
          <p:nvPr/>
        </p:nvSpPr>
        <p:spPr>
          <a:xfrm>
            <a:off x="487679" y="9189155"/>
            <a:ext cx="5728029" cy="32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Copyright © 2003 Pearson Education, Inc. publishing as Benjamin Cummings</a:t>
            </a:r>
          </a:p>
        </p:txBody>
      </p:sp>
      <p:sp>
        <p:nvSpPr>
          <p:cNvPr id="69" name="Shape 69"/>
          <p:cNvSpPr/>
          <p:nvPr/>
        </p:nvSpPr>
        <p:spPr>
          <a:xfrm>
            <a:off x="-1" y="-1"/>
            <a:ext cx="216748" cy="1842348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/>
          </a:ln>
        </p:spPr>
        <p:txBody>
          <a:bodyPr lIns="65023" tIns="65023" rIns="65023" bIns="65023" anchor="ctr"/>
          <a:lstStyle/>
          <a:p>
            <a:pPr lvl="0" algn="l" defTabSz="4572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70" name="Shape 70"/>
          <p:cNvSpPr/>
          <p:nvPr/>
        </p:nvSpPr>
        <p:spPr>
          <a:xfrm>
            <a:off x="216746" y="325120"/>
            <a:ext cx="12679681" cy="2257"/>
          </a:xfrm>
          <a:prstGeom prst="line">
            <a:avLst/>
          </a:prstGeom>
          <a:ln w="50800">
            <a:solidFill>
              <a:srgbClr val="009999"/>
            </a:solidFill>
            <a:miter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541866" y="2275839"/>
            <a:ext cx="9428481" cy="405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spAutoFit/>
          </a:bodyPr>
          <a:lstStyle/>
          <a:p>
            <a:pPr lvl="0" marL="914400" indent="-91440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  <a:tab pos="13652500" algn="l"/>
              </a:tabLst>
              <a:defRPr sz="1800"/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Microscopic Anatomy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1" marL="1362075" indent="-8001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  <a:tab pos="13652500" algn="l"/>
              </a:tabLst>
              <a:defRPr sz="1800"/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Very small </a:t>
            </a:r>
            <a:br>
              <a:rPr sz="4200">
                <a:latin typeface="Arial"/>
                <a:ea typeface="Arial"/>
                <a:cs typeface="Arial"/>
                <a:sym typeface="Arial"/>
              </a:rPr>
            </a:br>
            <a:r>
              <a:rPr sz="4200">
                <a:latin typeface="Arial"/>
                <a:ea typeface="Arial"/>
                <a:cs typeface="Arial"/>
                <a:sym typeface="Arial"/>
              </a:rPr>
              <a:t>structures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1" marL="1362075" indent="-8001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Times New Roman"/>
              <a:buChar char="•"/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  <a:tab pos="13652500" algn="l"/>
              </a:tabLst>
              <a:defRPr sz="1800"/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Can only be </a:t>
            </a:r>
            <a:br>
              <a:rPr sz="4200">
                <a:latin typeface="Arial"/>
                <a:ea typeface="Arial"/>
                <a:cs typeface="Arial"/>
                <a:sym typeface="Arial"/>
              </a:rPr>
            </a:br>
            <a:r>
              <a:rPr sz="4200">
                <a:latin typeface="Arial"/>
                <a:ea typeface="Arial"/>
                <a:cs typeface="Arial"/>
                <a:sym typeface="Arial"/>
              </a:rPr>
              <a:t>viewed with </a:t>
            </a:r>
            <a:br>
              <a:rPr sz="4200">
                <a:latin typeface="Arial"/>
                <a:ea typeface="Arial"/>
                <a:cs typeface="Arial"/>
                <a:sym typeface="Arial"/>
              </a:rPr>
            </a:br>
            <a:r>
              <a:rPr sz="4200">
                <a:latin typeface="Arial"/>
                <a:ea typeface="Arial"/>
                <a:cs typeface="Arial"/>
                <a:sym typeface="Arial"/>
              </a:rPr>
              <a:t>a microscope</a:t>
            </a:r>
          </a:p>
        </p:txBody>
      </p:sp>
      <p:pic>
        <p:nvPicPr>
          <p:cNvPr id="72" name="image.png"/>
          <p:cNvPicPr/>
          <p:nvPr/>
        </p:nvPicPr>
        <p:blipFill>
          <a:blip r:embed="rId2">
            <a:extLst/>
          </a:blip>
          <a:srcRect l="0" t="0" r="0" b="5502"/>
          <a:stretch>
            <a:fillRect/>
          </a:stretch>
        </p:blipFill>
        <p:spPr>
          <a:xfrm>
            <a:off x="6066648" y="4251395"/>
            <a:ext cx="6721406" cy="431009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6071164" y="8778240"/>
            <a:ext cx="1173727" cy="35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Figure 14.4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3"/>
      <p:bldP build="whole" bldLvl="1" animBg="1" rev="0" advAuto="0" spid="71" grpId="2"/>
      <p:bldP build="whole" bldLvl="1" animBg="1" rev="0" advAuto="0" spid="66" grpId="1"/>
      <p:bldP build="whole" bldLvl="1" animBg="1" rev="0" advAuto="0" spid="73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541866" y="433493"/>
            <a:ext cx="11921068" cy="1000196"/>
          </a:xfrm>
          <a:prstGeom prst="rect">
            <a:avLst/>
          </a:prstGeom>
        </p:spPr>
        <p:txBody>
          <a:bodyPr lIns="66559" tIns="66559" rIns="66559" bIns="66559">
            <a:normAutofit fontScale="100000" lnSpcReduction="0"/>
          </a:bodyPr>
          <a:lstStyle>
            <a:lvl1pPr marL="333375" indent="-323850">
              <a:tabLst>
                <a:tab pos="482600" algn="l"/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6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Levels of Structural Organization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10945706" y="9103360"/>
            <a:ext cx="1842348" cy="433494"/>
          </a:xfrm>
          <a:prstGeom prst="rect">
            <a:avLst/>
          </a:prstGeom>
        </p:spPr>
        <p:txBody>
          <a:bodyPr lIns="66559" tIns="66559" rIns="66559" bIns="66559" anchor="t">
            <a:normAutofit fontScale="100000" lnSpcReduction="0"/>
          </a:bodyPr>
          <a:lstStyle>
            <a:lvl1pPr algn="r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i="1" sz="16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0099"/>
                </a:solidFill>
              </a:rPr>
              <a:t>Slide 1.3</a:t>
            </a:r>
          </a:p>
        </p:txBody>
      </p:sp>
      <p:sp>
        <p:nvSpPr>
          <p:cNvPr id="77" name="Shape 77"/>
          <p:cNvSpPr/>
          <p:nvPr/>
        </p:nvSpPr>
        <p:spPr>
          <a:xfrm>
            <a:off x="487679" y="9189155"/>
            <a:ext cx="5728029" cy="32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Copyright © 2003 Pearson Education, Inc. publishing as Benjamin Cummings</a:t>
            </a:r>
          </a:p>
        </p:txBody>
      </p:sp>
      <p:sp>
        <p:nvSpPr>
          <p:cNvPr id="78" name="Shape 78"/>
          <p:cNvSpPr/>
          <p:nvPr/>
        </p:nvSpPr>
        <p:spPr>
          <a:xfrm>
            <a:off x="-1" y="-1"/>
            <a:ext cx="216748" cy="1842348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/>
          </a:ln>
        </p:spPr>
        <p:txBody>
          <a:bodyPr lIns="65023" tIns="65023" rIns="65023" bIns="65023" anchor="ctr"/>
          <a:lstStyle/>
          <a:p>
            <a:pPr lvl="0" algn="l" defTabSz="4572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216746" y="325120"/>
            <a:ext cx="12679681" cy="2257"/>
          </a:xfrm>
          <a:prstGeom prst="line">
            <a:avLst/>
          </a:prstGeom>
          <a:ln w="50800">
            <a:solidFill>
              <a:srgbClr val="009999"/>
            </a:solidFill>
            <a:miter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80" name="image.png"/>
          <p:cNvPicPr/>
          <p:nvPr/>
        </p:nvPicPr>
        <p:blipFill>
          <a:blip r:embed="rId2">
            <a:extLst/>
          </a:blip>
          <a:srcRect l="0" t="0" r="0" b="2999"/>
          <a:stretch>
            <a:fillRect/>
          </a:stretch>
        </p:blipFill>
        <p:spPr>
          <a:xfrm>
            <a:off x="2059093" y="1645919"/>
            <a:ext cx="8344748" cy="7588393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9103360" y="8929511"/>
            <a:ext cx="1060717" cy="35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6559" tIns="66559" rIns="66559" bIns="66559">
            <a:spAutoFit/>
          </a:bodyPr>
          <a:lstStyle>
            <a:lvl1pPr algn="l" defTabSz="45720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Figure 1.1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3"/>
      <p:bldP build="whole" bldLvl="1" animBg="1" rev="0" advAuto="0" spid="75" grpId="1"/>
      <p:bldP build="whole" bldLvl="1" animBg="1" rev="0" advAuto="0" spid="80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