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media/image3.jpeg" ContentType="image/jpeg"/>
  <Override PartName="/ppt/notesSlides/notesSlide3.xml" ContentType="application/vnd.openxmlformats-officedocument.presentationml.notesSlide+xml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The idea that environmental factors are involved in cancer came in the late 18</a:t>
            </a:r>
            <a:r>
              <a:rPr baseline="30000" sz="12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century. A British surgeon, Percival Pott, realized that there is a high incidence of skin cancer cases specifically in men that used to work as chimney sweeps in their youth.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3" name="Shape 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Within 3 years, the Danish sweepers guild urged all its members to take a daily bath after work. The result- significantly lower rates of skin cancer amongst Danish chimney sweeps, compared with Britain, even a century later.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Yamagiwa took one step further and tried different materials he suspected might be involved in cancer. He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painted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coal tar condensates on localized areas of the skin in rabbits and found that they induced carcinomas. These experiments represented a stunning advance: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buSzPct val="100000"/>
              <a:buAutoNum type="arabicPeriod" startAt="1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Chemicals can directly cause cancer.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buSzPct val="100000"/>
              <a:buAutoNum type="arabicPeriod" startAt="1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Cancer can be studied in a lab, with model organisms, not waiting for a tumor to develop and then analyze 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Num" sz="quarter" idx="2"/>
          </p:nvPr>
        </p:nvSpPr>
        <p:spPr>
          <a:xfrm>
            <a:off x="9320106" y="9114112"/>
            <a:ext cx="3034455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91440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Mutagens and Carcinogens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figure 2-21a.jpg" descr="figure 2-2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86" y="4009813"/>
            <a:ext cx="3084126" cy="411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figure 2-21b.jpg" descr="figure 2-21b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49795" y="4009813"/>
            <a:ext cx="2352605" cy="400755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-1" y="9320106"/>
            <a:ext cx="12896428" cy="37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latin typeface="Calibri"/>
                <a:ea typeface="Calibri"/>
                <a:cs typeface="Calibri"/>
                <a:sym typeface="Calibri"/>
              </a:rPr>
              <a:t>Figure 2.21b </a:t>
            </a:r>
            <a:r>
              <a:rPr i="1" sz="1600">
                <a:latin typeface="Calibri"/>
                <a:ea typeface="Calibri"/>
                <a:cs typeface="Calibri"/>
                <a:sym typeface="Calibri"/>
              </a:rPr>
              <a:t> The Biology of Cancer</a:t>
            </a:r>
            <a:r>
              <a:rPr sz="1600">
                <a:latin typeface="Calibri"/>
                <a:ea typeface="Calibri"/>
                <a:cs typeface="Calibri"/>
                <a:sym typeface="Calibri"/>
              </a:rPr>
              <a:t> (© Garland Science 2007)</a:t>
            </a:r>
          </a:p>
        </p:txBody>
      </p:sp>
      <p:sp>
        <p:nvSpPr>
          <p:cNvPr id="78" name="Shape 78"/>
          <p:cNvSpPr/>
          <p:nvPr/>
        </p:nvSpPr>
        <p:spPr>
          <a:xfrm>
            <a:off x="975359" y="8236373"/>
            <a:ext cx="1712737" cy="53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914400"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effectLst/>
              </a:defRPr>
            </a:pPr>
            <a:r>
              <a:rPr sz="2800"/>
              <a:t>Yamagiwa</a:t>
            </a:r>
          </a:p>
        </p:txBody>
      </p:sp>
      <p:sp>
        <p:nvSpPr>
          <p:cNvPr id="79" name="Shape 79"/>
          <p:cNvSpPr/>
          <p:nvPr/>
        </p:nvSpPr>
        <p:spPr>
          <a:xfrm>
            <a:off x="1842346" y="758613"/>
            <a:ext cx="9852544" cy="866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914400">
              <a:defRPr sz="50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0033CC"/>
                </a:solidFill>
              </a:rPr>
              <a:t>Yamagiwa took it one step further</a:t>
            </a:r>
          </a:p>
        </p:txBody>
      </p:sp>
      <p:sp>
        <p:nvSpPr>
          <p:cNvPr id="80" name="Shape 80"/>
          <p:cNvSpPr/>
          <p:nvPr/>
        </p:nvSpPr>
        <p:spPr>
          <a:xfrm>
            <a:off x="2221653" y="1950719"/>
            <a:ext cx="8561494" cy="16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sz="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effectLst/>
              </a:defRPr>
            </a:pPr>
            <a:r>
              <a:rPr sz="5000"/>
              <a:t>Coal tar condensates induced skin carcinoma in rabbits</a:t>
            </a:r>
          </a:p>
        </p:txBody>
      </p:sp>
      <p:sp>
        <p:nvSpPr>
          <p:cNvPr id="81" name="Shape 81"/>
          <p:cNvSpPr/>
          <p:nvPr/>
        </p:nvSpPr>
        <p:spPr>
          <a:xfrm>
            <a:off x="6827520" y="4876800"/>
            <a:ext cx="5527041" cy="2073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Chemicals can directly </a:t>
            </a:r>
            <a:r>
              <a:rPr sz="4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induce cancer</a:t>
            </a:r>
          </a:p>
        </p:txBody>
      </p:sp>
      <p:sp>
        <p:nvSpPr>
          <p:cNvPr id="82" name="Shape 82"/>
          <p:cNvSpPr/>
          <p:nvPr/>
        </p:nvSpPr>
        <p:spPr>
          <a:xfrm>
            <a:off x="6827520" y="6662702"/>
            <a:ext cx="5527041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Cancer can be studied </a:t>
            </a:r>
            <a:r>
              <a:rPr sz="4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 the lab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2"/>
      <p:bldP build="whole" bldLvl="1" animBg="1" rev="0" advAuto="0" spid="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Carcinogens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substances that cause or promote cancer in humans and animals</a:t>
            </a:r>
          </a:p>
        </p:txBody>
      </p:sp>
      <p:pic>
        <p:nvPicPr>
          <p:cNvPr id="3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0" y="3168650"/>
            <a:ext cx="50800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Mutagens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any agent that changes the genetic material of an organism leading to increased frequency of mutations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Usually also carcinogens</a:t>
            </a:r>
          </a:p>
        </p:txBody>
      </p:sp>
      <p:pic>
        <p:nvPicPr>
          <p:cNvPr id="4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0100" y="2409948"/>
            <a:ext cx="4176523" cy="5597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Known Human Carcinogens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Alcoholic beverages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Arsenic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Artificial sweeteners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Asbestos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Coal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Estrogen-progestogen oral contraceptives</a:t>
            </a:r>
          </a:p>
        </p:txBody>
      </p:sp>
      <p:pic>
        <p:nvPicPr>
          <p:cNvPr id="4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0550" y="2811660"/>
            <a:ext cx="6443109" cy="3830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Known Human Carcinogens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Formaldehyde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Radon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Tobacco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UV radiation</a:t>
            </a:r>
          </a:p>
        </p:txBody>
      </p:sp>
      <p:pic>
        <p:nvPicPr>
          <p:cNvPr id="5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0866" y="3020483"/>
            <a:ext cx="6917278" cy="458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Surprising Carcinogens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Grilled meat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Free radicals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Fiddleheads</a:t>
            </a:r>
          </a:p>
        </p:txBody>
      </p:sp>
      <p:pic>
        <p:nvPicPr>
          <p:cNvPr id="5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3616" y="3456161"/>
            <a:ext cx="6426251" cy="4276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Risk Factors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6991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rPr>
              <a:t>Lifestyle</a:t>
            </a:r>
            <a:endParaRPr sz="2651">
              <a:solidFill>
                <a:srgbClr val="EBEBEB"/>
              </a:solidFill>
              <a:effectLst>
                <a:outerShdw sx="100000" sy="100000" kx="0" ky="0" algn="b" rotWithShape="0" blurRad="39624" dist="19812" dir="5400000">
                  <a:srgbClr val="000000"/>
                </a:outerShdw>
              </a:effectLst>
            </a:endParaRPr>
          </a:p>
          <a:p>
            <a:pPr lvl="1" marL="633983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rPr>
              <a:t>diet and exercise</a:t>
            </a:r>
            <a:endParaRPr sz="2651">
              <a:solidFill>
                <a:srgbClr val="EBEBEB"/>
              </a:solidFill>
              <a:effectLst>
                <a:outerShdw sx="100000" sy="100000" kx="0" ky="0" algn="b" rotWithShape="0" blurRad="39624" dist="19812" dir="5400000">
                  <a:srgbClr val="000000"/>
                </a:outerShdw>
              </a:effectLst>
            </a:endParaRPr>
          </a:p>
          <a:p>
            <a:pPr lvl="1" marL="633983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rPr>
              <a:t>tobacco and alcohol use</a:t>
            </a:r>
            <a:endParaRPr sz="2651">
              <a:solidFill>
                <a:srgbClr val="EBEBEB"/>
              </a:solidFill>
              <a:effectLst>
                <a:outerShdw sx="100000" sy="100000" kx="0" ky="0" algn="b" rotWithShape="0" blurRad="39624" dist="19812" dir="5400000">
                  <a:srgbClr val="000000"/>
                </a:outerShdw>
              </a:effectLst>
            </a:endParaRPr>
          </a:p>
          <a:p>
            <a:pPr lvl="1" marL="633983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rPr>
              <a:t>tanning</a:t>
            </a:r>
            <a:endParaRPr sz="2651">
              <a:solidFill>
                <a:srgbClr val="EBEBEB"/>
              </a:solidFill>
              <a:effectLst>
                <a:outerShdw sx="100000" sy="100000" kx="0" ky="0" algn="b" rotWithShape="0" blurRad="39624" dist="19812" dir="5400000">
                  <a:srgbClr val="000000"/>
                </a:outerShdw>
              </a:effectLst>
            </a:endParaRPr>
          </a:p>
          <a:p>
            <a:pPr lvl="0" marL="316991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rPr>
              <a:t>Ethnicity</a:t>
            </a:r>
            <a:endParaRPr sz="2651">
              <a:solidFill>
                <a:srgbClr val="EBEBEB"/>
              </a:solidFill>
              <a:effectLst>
                <a:outerShdw sx="100000" sy="100000" kx="0" ky="0" algn="b" rotWithShape="0" blurRad="39624" dist="19812" dir="5400000">
                  <a:srgbClr val="000000"/>
                </a:outerShdw>
              </a:effectLst>
            </a:endParaRPr>
          </a:p>
          <a:p>
            <a:pPr lvl="0" marL="316991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rPr>
              <a:t>Age</a:t>
            </a:r>
            <a:endParaRPr sz="2651">
              <a:solidFill>
                <a:srgbClr val="EBEBEB"/>
              </a:solidFill>
              <a:effectLst>
                <a:outerShdw sx="100000" sy="100000" kx="0" ky="0" algn="b" rotWithShape="0" blurRad="39624" dist="19812" dir="5400000">
                  <a:srgbClr val="000000"/>
                </a:outerShdw>
              </a:effectLst>
            </a:endParaRPr>
          </a:p>
          <a:p>
            <a:pPr lvl="0" marL="316991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rPr>
              <a:t>Sex</a:t>
            </a:r>
            <a:endParaRPr sz="2651">
              <a:solidFill>
                <a:srgbClr val="EBEBEB"/>
              </a:solidFill>
              <a:effectLst>
                <a:outerShdw sx="100000" sy="100000" kx="0" ky="0" algn="b" rotWithShape="0" blurRad="39624" dist="19812" dir="5400000">
                  <a:srgbClr val="000000"/>
                </a:outerShdw>
              </a:effectLst>
            </a:endParaRPr>
          </a:p>
          <a:p>
            <a:pPr lvl="0" marL="316991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sx="100000" sy="100000" kx="0" ky="0" algn="b" rotWithShape="0" blurRad="39624" dist="19812" dir="5400000">
                    <a:srgbClr val="000000"/>
                  </a:outerShdw>
                </a:effectLst>
              </a:rPr>
              <a:t>Occupation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ercival pott.png" descr="percival pott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2106" y="2300675"/>
            <a:ext cx="5310294" cy="5285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Chimney Sweep LL39.jpg" descr="Chimney Sweep LL39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28000" y="2600959"/>
            <a:ext cx="3251201" cy="509806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2223911" y="541866"/>
            <a:ext cx="8556978" cy="16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sz="50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0033CC"/>
                </a:solidFill>
              </a:rPr>
              <a:t>The first association between occupation and cancer</a:t>
            </a:r>
          </a:p>
        </p:txBody>
      </p:sp>
      <p:sp>
        <p:nvSpPr>
          <p:cNvPr id="63" name="Shape 63"/>
          <p:cNvSpPr/>
          <p:nvPr/>
        </p:nvSpPr>
        <p:spPr>
          <a:xfrm>
            <a:off x="758613" y="8128000"/>
            <a:ext cx="11595948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Percivall Pott found that </a:t>
            </a:r>
            <a:r>
              <a:rPr b="1" sz="4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chimney sweeps </a:t>
            </a:r>
            <a:r>
              <a:rPr sz="4400">
                <a:latin typeface="Calibri"/>
                <a:ea typeface="Calibri"/>
                <a:cs typeface="Calibri"/>
                <a:sym typeface="Calibri"/>
              </a:rPr>
              <a:t>show substantially higher rates of skin cancer </a:t>
            </a:r>
          </a:p>
        </p:txBody>
      </p:sp>
      <p:sp>
        <p:nvSpPr>
          <p:cNvPr id="64" name="Shape 64"/>
          <p:cNvSpPr/>
          <p:nvPr/>
        </p:nvSpPr>
        <p:spPr>
          <a:xfrm flipV="1">
            <a:off x="1950719" y="4443306"/>
            <a:ext cx="1300481" cy="3684695"/>
          </a:xfrm>
          <a:prstGeom prst="line">
            <a:avLst/>
          </a:prstGeom>
          <a:ln w="50800">
            <a:solidFill>
              <a:srgbClr val="FF0000"/>
            </a:solidFill>
            <a:round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1493" y="541866"/>
            <a:ext cx="4036908" cy="6324037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433493" y="758613"/>
            <a:ext cx="6719148" cy="207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British chimney sweeps didn</a:t>
            </a:r>
            <a:r>
              <a:rPr sz="4400"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sz="4400">
                <a:latin typeface="Calibri"/>
                <a:ea typeface="Calibri"/>
                <a:cs typeface="Calibri"/>
                <a:sym typeface="Calibri"/>
              </a:rPr>
              <a:t>t do anything about it</a:t>
            </a:r>
          </a:p>
        </p:txBody>
      </p:sp>
      <p:sp>
        <p:nvSpPr>
          <p:cNvPr id="70" name="Shape 70"/>
          <p:cNvSpPr/>
          <p:nvPr/>
        </p:nvSpPr>
        <p:spPr>
          <a:xfrm>
            <a:off x="866986" y="3142826"/>
            <a:ext cx="6285655" cy="207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/>
              <a:t>Danish chimney sweeps : a daily bath after work</a:t>
            </a:r>
          </a:p>
        </p:txBody>
      </p:sp>
      <p:sp>
        <p:nvSpPr>
          <p:cNvPr id="71" name="Shape 71"/>
          <p:cNvSpPr/>
          <p:nvPr/>
        </p:nvSpPr>
        <p:spPr>
          <a:xfrm>
            <a:off x="-1" y="6935893"/>
            <a:ext cx="12571308" cy="207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Result: significantly </a:t>
            </a:r>
            <a:r>
              <a:rPr sz="4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lower rates of skin cancer </a:t>
            </a:r>
            <a:r>
              <a:rPr sz="4400">
                <a:latin typeface="Calibri"/>
                <a:ea typeface="Calibri"/>
                <a:cs typeface="Calibri"/>
                <a:sym typeface="Calibri"/>
              </a:rPr>
              <a:t>amongst Danish versus British chimney sweeps, even a century later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xi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4"/>
      <p:bldP build="whole" bldLvl="1" animBg="1" rev="0" advAuto="0" spid="68" grpId="1"/>
      <p:bldP build="whole" bldLvl="1" animBg="1" rev="0" advAuto="0" spid="70" grpId="3"/>
      <p:bldP build="whole" bldLvl="1" animBg="1" rev="0" advAuto="0" spid="71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