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Mutations and Genetic Abnormalities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Mutations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762000" y="2413000"/>
            <a:ext cx="7317516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Often starts with a single mutation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One mutation is NOT enough to form cancer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Continuous mutations are dangerous</a:t>
            </a:r>
          </a:p>
        </p:txBody>
      </p:sp>
      <p:pic>
        <p:nvPicPr>
          <p:cNvPr id="37" name="figure 20-11.jpg" descr="figure 20-1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3816" y="606966"/>
            <a:ext cx="4046394" cy="8539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98319" y="1018116"/>
            <a:ext cx="1180816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b="1" sz="50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000">
                <a:solidFill>
                  <a:srgbClr val="FFFFFF"/>
                </a:solidFill>
              </a:rPr>
              <a:t>Evidence that DNA mutations cause cancer</a:t>
            </a:r>
          </a:p>
        </p:txBody>
      </p:sp>
      <p:pic>
        <p:nvPicPr>
          <p:cNvPr id="40" name="figure 4-02.jpg" descr="figure 4-0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133" y="3435617"/>
            <a:ext cx="11548534" cy="4446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Mutations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762000" y="2413000"/>
            <a:ext cx="5151835" cy="6362700"/>
          </a:xfrm>
          <a:prstGeom prst="rect">
            <a:avLst/>
          </a:prstGeom>
        </p:spPr>
        <p:txBody>
          <a:bodyPr/>
          <a:lstStyle/>
          <a:p>
            <a:pPr lvl="0" marL="394208" indent="-394208" defTabSz="566674">
              <a:spcBef>
                <a:spcPts val="4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656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Cancer is a MULTI-STEP process</a:t>
            </a:r>
            <a:endParaRPr sz="4656">
              <a:solidFill>
                <a:srgbClr val="EBEBEB"/>
              </a:solidFill>
              <a:effectLst>
                <a:outerShdw sx="100000" sy="100000" kx="0" ky="0" algn="b" rotWithShape="0" blurRad="49276" dist="24638" dir="5400000">
                  <a:srgbClr val="000000"/>
                </a:outerShdw>
              </a:effectLst>
            </a:endParaRPr>
          </a:p>
          <a:p>
            <a:pPr lvl="0" marL="394208" indent="-394208" defTabSz="566674">
              <a:spcBef>
                <a:spcPts val="4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656">
                <a:solidFill>
                  <a:srgbClr val="EBEBEB"/>
                </a:solidFill>
                <a:effectLst>
                  <a:outerShdw sx="100000" sy="100000" kx="0" ky="0" algn="b" rotWithShape="0" blurRad="49276" dist="24638" dir="5400000">
                    <a:srgbClr val="000000"/>
                  </a:outerShdw>
                </a:effectLst>
              </a:rPr>
              <a:t>Reflected in correlation between age and incidence of cancers</a:t>
            </a:r>
          </a:p>
        </p:txBody>
      </p:sp>
      <p:pic>
        <p:nvPicPr>
          <p:cNvPr id="44" name="figure 20-07.jpg" descr="figure 20-0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0487" y="1834924"/>
            <a:ext cx="5389913" cy="7518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Genes Affected by Mutation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06400" indent="-406400">
              <a:defRPr sz="4900"/>
            </a:lvl1pPr>
            <a:lvl2pPr>
              <a:defRPr sz="4900"/>
            </a:lvl2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Oncogenes-turn healthy cell into cancerous cell when activated</a:t>
            </a:r>
            <a:endParaRPr sz="49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acquired mutations, not inherited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Genes Affected by Mutation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6400" indent="-40640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Suppressor Genes- protective measure against cancer cells.</a:t>
            </a:r>
            <a:endParaRPr sz="49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turned off, no protection</a:t>
            </a:r>
            <a:endParaRPr sz="49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most are acquired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Genes Affected by Mutation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DNA repair genes- fix mistakes when DNA is copied</a:t>
            </a:r>
            <a:endParaRPr sz="5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mutated-no proofreading</a:t>
            </a:r>
            <a:endParaRPr sz="5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can be inherited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