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xfrm>
            <a:off x="7227887" y="6886575"/>
            <a:ext cx="2344738" cy="259222"/>
          </a:xfrm>
          <a:prstGeom prst="rect">
            <a:avLst/>
          </a:prstGeom>
        </p:spPr>
        <p:txBody>
          <a:bodyPr/>
          <a:lstStyle>
            <a:lvl1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3237" y="93662"/>
            <a:ext cx="9067801" cy="167481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503237" y="1768475"/>
            <a:ext cx="9067801" cy="5788025"/>
          </a:xfrm>
          <a:prstGeom prst="rect">
            <a:avLst/>
          </a:prstGeom>
        </p:spPr>
        <p:txBody>
          <a:bodyPr/>
          <a:lstStyle>
            <a:lvl1pPr>
              <a:spcBef>
                <a:spcPts val="2300"/>
              </a:spcBef>
              <a:defRPr sz="5200"/>
            </a:lvl1pPr>
            <a:lvl2pPr>
              <a:spcBef>
                <a:spcPts val="2300"/>
              </a:spcBef>
              <a:defRPr sz="5200"/>
            </a:lvl2pPr>
            <a:lvl3pPr>
              <a:spcBef>
                <a:spcPts val="2300"/>
              </a:spcBef>
              <a:defRPr sz="5200"/>
            </a:lvl3pPr>
            <a:lvl4pPr>
              <a:spcBef>
                <a:spcPts val="2300"/>
              </a:spcBef>
              <a:defRPr sz="5200"/>
            </a:lvl4pPr>
            <a:lvl5pPr>
              <a:spcBef>
                <a:spcPts val="2300"/>
              </a:spcBef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7227887" y="6886575"/>
            <a:ext cx="2346326" cy="1956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03237" y="95250"/>
            <a:ext cx="9069388" cy="1673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3237" y="1768475"/>
            <a:ext cx="9069388" cy="578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42900" marR="0" indent="1143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42900" marR="0" indent="5715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42900" marR="0" indent="10287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42900" marR="0" indent="14859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19431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24003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28575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3314700" algn="l" defTabSz="457200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  <p:sp>
        <p:nvSpPr>
          <p:cNvPr id="32" name="Shape 32"/>
          <p:cNvSpPr/>
          <p:nvPr>
            <p:ph type="ctrTitle"/>
          </p:nvPr>
        </p:nvSpPr>
        <p:spPr>
          <a:xfrm>
            <a:off x="500856" y="-107950"/>
            <a:ext cx="9069388" cy="1673225"/>
          </a:xfrm>
          <a:prstGeom prst="rect">
            <a:avLst/>
          </a:prstGeom>
        </p:spPr>
        <p:txBody>
          <a:bodyPr/>
          <a:lstStyle/>
          <a:p>
            <a:pPr/>
            <a:r>
              <a:t>Walls of alimentary canal</a:t>
            </a:r>
          </a:p>
        </p:txBody>
      </p:sp>
      <p:sp>
        <p:nvSpPr>
          <p:cNvPr id="33" name="Shape 33"/>
          <p:cNvSpPr/>
          <p:nvPr>
            <p:ph type="subTitle" idx="1"/>
          </p:nvPr>
        </p:nvSpPr>
        <p:spPr>
          <a:xfrm>
            <a:off x="500856" y="1171575"/>
            <a:ext cx="9069388" cy="5788025"/>
          </a:xfrm>
          <a:prstGeom prst="rect">
            <a:avLst/>
          </a:prstGeom>
        </p:spPr>
        <p:txBody>
          <a:bodyPr/>
          <a:lstStyle/>
          <a:p>
            <a:pPr/>
            <a:r>
              <a:t>Mucosa-innermost layer, lines cavity(lumen)</a:t>
            </a:r>
          </a:p>
          <a:p>
            <a:pPr/>
          </a:p>
          <a:p>
            <a:pPr/>
            <a:r>
              <a:t>Submucosa-beneath mucosa, contains blood vessels, nerve endings, lymph nodes, and lymph vessels</a:t>
            </a:r>
          </a:p>
          <a:p>
            <a:pPr/>
          </a:p>
          <a:p>
            <a:pPr/>
            <a:r>
              <a:t>Muscularis Externa- muscle wall made up of two layers of smooth muscle</a:t>
            </a:r>
          </a:p>
          <a:p>
            <a:pPr/>
          </a:p>
          <a:p>
            <a:pPr/>
            <a:r>
              <a:t>Serosa-outermost layer of wall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ubTitle" sz="quarter" idx="1"/>
          </p:nvPr>
        </p:nvSpPr>
        <p:spPr>
          <a:xfrm>
            <a:off x="419100" y="334962"/>
            <a:ext cx="9240838" cy="14478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Structures Involved in Absorption of Nutrients</a:t>
            </a:r>
          </a:p>
        </p:txBody>
      </p:sp>
      <p:sp>
        <p:nvSpPr>
          <p:cNvPr id="90" name="Shape 90"/>
          <p:cNvSpPr/>
          <p:nvPr>
            <p:ph type="ctr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7239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14.26</a:t>
            </a:r>
          </a:p>
        </p:txBody>
      </p:sp>
      <p:sp>
        <p:nvSpPr>
          <p:cNvPr id="91" name="Shape 91"/>
          <p:cNvSpPr/>
          <p:nvPr/>
        </p:nvSpPr>
        <p:spPr>
          <a:xfrm>
            <a:off x="377825" y="7123112"/>
            <a:ext cx="4463802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92" name="Shape 92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" name="Shape 93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419100" y="2771775"/>
            <a:ext cx="5208588" cy="244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Absorptive cells</a:t>
            </a:r>
            <a:endParaRPr sz="3400"/>
          </a:p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Blood capillaries</a:t>
            </a:r>
            <a:endParaRPr sz="3400"/>
          </a:p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Lacteals (specialized lymphatic capillaries)</a:t>
            </a:r>
          </a:p>
        </p:txBody>
      </p:sp>
      <p:pic>
        <p:nvPicPr>
          <p:cNvPr id="95" name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758"/>
          <a:stretch>
            <a:fillRect/>
          </a:stretch>
        </p:blipFill>
        <p:spPr>
          <a:xfrm>
            <a:off x="5781675" y="1595437"/>
            <a:ext cx="4213225" cy="487203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5795962" y="6635750"/>
            <a:ext cx="1597026" cy="26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200"/>
              <a:t>Figure 14.7b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1"/>
      <p:bldP build="whole" bldLvl="1" animBg="1" rev="0" advAuto="0" spid="96" grpId="4"/>
      <p:bldP build="whole" bldLvl="1" animBg="1" rev="0" advAuto="0" spid="94" grpId="2"/>
      <p:bldP build="whole" bldLvl="1" animBg="1" rev="0" advAuto="0" spid="9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ubTitle" sz="quarter" idx="1"/>
          </p:nvPr>
        </p:nvSpPr>
        <p:spPr>
          <a:xfrm>
            <a:off x="419100" y="334962"/>
            <a:ext cx="9240838" cy="801688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8137" indent="-333375">
              <a:lnSpc>
                <a:spcPct val="100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Folds of the Small Intestine</a:t>
            </a:r>
          </a:p>
        </p:txBody>
      </p:sp>
      <p:sp>
        <p:nvSpPr>
          <p:cNvPr id="99" name="Shape 99"/>
          <p:cNvSpPr/>
          <p:nvPr>
            <p:ph type="ctr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7239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14.27</a:t>
            </a:r>
          </a:p>
        </p:txBody>
      </p:sp>
      <p:sp>
        <p:nvSpPr>
          <p:cNvPr id="100" name="Shape 100"/>
          <p:cNvSpPr/>
          <p:nvPr/>
        </p:nvSpPr>
        <p:spPr>
          <a:xfrm>
            <a:off x="377825" y="7123112"/>
            <a:ext cx="4463802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101" name="Shape 101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419100" y="2149475"/>
            <a:ext cx="9090025" cy="173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Called circular folds or plicae circulares</a:t>
            </a:r>
            <a:endParaRPr sz="3400"/>
          </a:p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The submucosa has Peyer’s patches (collections of lymphatic tissue)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  <p:bldP build="whole" bldLvl="1" animBg="1" rev="0" advAuto="0" spid="10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  <p:sp>
        <p:nvSpPr>
          <p:cNvPr id="106" name="Shape 10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body" sz="quarter" idx="1"/>
          </p:nvPr>
        </p:nvSpPr>
        <p:spPr>
          <a:xfrm>
            <a:off x="419100" y="334962"/>
            <a:ext cx="9240838" cy="801688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6550" indent="-330200">
              <a:lnSpc>
                <a:spcPct val="100000"/>
              </a:lnSpc>
              <a:spcBef>
                <a:spcPts val="1500"/>
              </a:spcBef>
              <a:tabLst>
                <a:tab pos="342900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5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Functions of the Large Intestine</a:t>
            </a:r>
          </a:p>
        </p:txBody>
      </p:sp>
      <p:sp>
        <p:nvSpPr>
          <p:cNvPr id="110" name="Shape 110"/>
          <p:cNvSpPr/>
          <p:nvPr>
            <p:ph type="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1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14.29</a:t>
            </a:r>
          </a:p>
        </p:txBody>
      </p:sp>
      <p:sp>
        <p:nvSpPr>
          <p:cNvPr id="111" name="Shape 111"/>
          <p:cNvSpPr/>
          <p:nvPr/>
        </p:nvSpPr>
        <p:spPr>
          <a:xfrm>
            <a:off x="377825" y="7123112"/>
            <a:ext cx="4465389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4312" indent="-212725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112" name="Shape 112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419100" y="2232025"/>
            <a:ext cx="9090025" cy="3610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5705" indent="-635705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Absorption of water</a:t>
            </a:r>
            <a:endParaRPr sz="3400"/>
          </a:p>
          <a:p>
            <a:pPr marL="635705" indent="-635705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Eliminates indigestible food from the body as feces</a:t>
            </a:r>
            <a:endParaRPr sz="3400"/>
          </a:p>
          <a:p>
            <a:pPr marL="635705" indent="-635705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Does not participate in digestion of food</a:t>
            </a:r>
            <a:endParaRPr sz="3400"/>
          </a:p>
          <a:p>
            <a:pPr marL="635705" indent="-635705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Goblet cells produce mucus to act as a lubricant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2"/>
      <p:bldP build="whole" bldLvl="1" animBg="1" rev="0" advAuto="0" spid="10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body" sz="quarter" idx="1"/>
          </p:nvPr>
        </p:nvSpPr>
        <p:spPr>
          <a:xfrm>
            <a:off x="419100" y="334962"/>
            <a:ext cx="9240838" cy="801688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6550" indent="-330200">
              <a:lnSpc>
                <a:spcPct val="100000"/>
              </a:lnSpc>
              <a:spcBef>
                <a:spcPts val="1500"/>
              </a:spcBef>
              <a:tabLst>
                <a:tab pos="342900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5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Structures of the Large Intestine</a:t>
            </a:r>
          </a:p>
        </p:txBody>
      </p:sp>
      <p:sp>
        <p:nvSpPr>
          <p:cNvPr id="117" name="Shape 117"/>
          <p:cNvSpPr/>
          <p:nvPr>
            <p:ph type="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1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14.30a</a:t>
            </a:r>
          </a:p>
        </p:txBody>
      </p:sp>
      <p:sp>
        <p:nvSpPr>
          <p:cNvPr id="118" name="Shape 118"/>
          <p:cNvSpPr/>
          <p:nvPr/>
        </p:nvSpPr>
        <p:spPr>
          <a:xfrm>
            <a:off x="377825" y="7123112"/>
            <a:ext cx="4465389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4312" indent="-212725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119" name="Shape 119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419100" y="2100262"/>
            <a:ext cx="9090025" cy="405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5705" indent="-635705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Cecum – saclike first part of the large intestine</a:t>
            </a:r>
            <a:endParaRPr sz="3400"/>
          </a:p>
          <a:p>
            <a:pPr marL="635705" indent="-635705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Appendix</a:t>
            </a:r>
            <a:endParaRPr sz="3400"/>
          </a:p>
          <a:p>
            <a:pPr lvl="1" marL="889000" indent="-4318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Accumulation of lymphatic tissue that sometimes becomes inflamed (appendicitis)</a:t>
            </a:r>
            <a:endParaRPr sz="3400"/>
          </a:p>
          <a:p>
            <a:pPr lvl="1" marL="889000" indent="-4318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Hangs from the cecum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2"/>
      <p:bldP build="whole" bldLvl="1" animBg="1" rev="0" advAuto="0" spid="1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body" sz="quarter" idx="1"/>
          </p:nvPr>
        </p:nvSpPr>
        <p:spPr>
          <a:xfrm>
            <a:off x="419100" y="334962"/>
            <a:ext cx="9240838" cy="801688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6550" indent="-330200">
              <a:lnSpc>
                <a:spcPct val="100000"/>
              </a:lnSpc>
              <a:spcBef>
                <a:spcPts val="1500"/>
              </a:spcBef>
              <a:tabLst>
                <a:tab pos="342900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5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Structures of the Large Intestine</a:t>
            </a:r>
          </a:p>
        </p:txBody>
      </p:sp>
      <p:sp>
        <p:nvSpPr>
          <p:cNvPr id="124" name="Shape 124"/>
          <p:cNvSpPr/>
          <p:nvPr>
            <p:ph type="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1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14.30b</a:t>
            </a:r>
          </a:p>
        </p:txBody>
      </p:sp>
      <p:sp>
        <p:nvSpPr>
          <p:cNvPr id="125" name="Shape 125"/>
          <p:cNvSpPr/>
          <p:nvPr/>
        </p:nvSpPr>
        <p:spPr>
          <a:xfrm>
            <a:off x="377825" y="7123112"/>
            <a:ext cx="4465389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4312" indent="-212725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126" name="Shape 126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419100" y="1778000"/>
            <a:ext cx="9090025" cy="523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5705" indent="-635705">
              <a:lnSpc>
                <a:spcPct val="8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Colon</a:t>
            </a:r>
            <a:endParaRPr sz="3400"/>
          </a:p>
          <a:p>
            <a:pPr lvl="1" marL="838200" indent="-3810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Ascending</a:t>
            </a:r>
            <a:endParaRPr sz="3000"/>
          </a:p>
          <a:p>
            <a:pPr lvl="1" marL="838200" indent="-3810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Transverse</a:t>
            </a:r>
            <a:endParaRPr sz="3000"/>
          </a:p>
          <a:p>
            <a:pPr lvl="1" marL="838200" indent="-3810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Descending</a:t>
            </a:r>
            <a:endParaRPr sz="3000"/>
          </a:p>
          <a:p>
            <a:pPr lvl="1" marL="838200" indent="-3810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S-shaped sigmoidal</a:t>
            </a:r>
            <a:endParaRPr sz="3000"/>
          </a:p>
          <a:p>
            <a:pPr marL="635705" indent="-635705">
              <a:lnSpc>
                <a:spcPct val="8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Rectum</a:t>
            </a:r>
            <a:endParaRPr sz="3400"/>
          </a:p>
          <a:p>
            <a:pPr marL="560916" indent="-560916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Anus – external body opening</a:t>
            </a:r>
            <a:endParaRPr sz="3000"/>
          </a:p>
          <a:p>
            <a:pPr marL="635705" indent="-635705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Walls are formed into pocketlike sacs called haustra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body" sz="quarter" idx="1"/>
          </p:nvPr>
        </p:nvSpPr>
        <p:spPr>
          <a:xfrm>
            <a:off x="419100" y="334962"/>
            <a:ext cx="9240838" cy="801688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6550" indent="-330200">
              <a:lnSpc>
                <a:spcPct val="100000"/>
              </a:lnSpc>
              <a:spcBef>
                <a:spcPts val="1500"/>
              </a:spcBef>
              <a:tabLst>
                <a:tab pos="342900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5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Large Intestine</a:t>
            </a:r>
          </a:p>
        </p:txBody>
      </p:sp>
      <p:sp>
        <p:nvSpPr>
          <p:cNvPr id="131" name="Shape 131"/>
          <p:cNvSpPr/>
          <p:nvPr>
            <p:ph type="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1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14.28</a:t>
            </a:r>
          </a:p>
        </p:txBody>
      </p:sp>
      <p:sp>
        <p:nvSpPr>
          <p:cNvPr id="132" name="Shape 132"/>
          <p:cNvSpPr/>
          <p:nvPr/>
        </p:nvSpPr>
        <p:spPr>
          <a:xfrm>
            <a:off x="377825" y="7123112"/>
            <a:ext cx="4465389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4312" indent="-212725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133" name="Shape 133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35" name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207"/>
          <a:stretch>
            <a:fillRect/>
          </a:stretch>
        </p:blipFill>
        <p:spPr>
          <a:xfrm>
            <a:off x="938212" y="1260475"/>
            <a:ext cx="8204201" cy="572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923925" y="6635750"/>
            <a:ext cx="1597025" cy="26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214312" indent="-212725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200"/>
              <a:t>Figure 14.8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2"/>
      <p:bldP build="whole" bldLvl="1" animBg="1" rev="0" advAuto="0" spid="1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  <p:sp>
        <p:nvSpPr>
          <p:cNvPr id="36" name="Shape 3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Walls of Alimentary Canal</a:t>
            </a:r>
          </a:p>
        </p:txBody>
      </p:sp>
      <p:sp>
        <p:nvSpPr>
          <p:cNvPr id="37" name="Shape 37"/>
          <p:cNvSpPr/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137" y="2259587"/>
            <a:ext cx="8735153" cy="4451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ubTitle" sz="quarter" idx="1"/>
          </p:nvPr>
        </p:nvSpPr>
        <p:spPr>
          <a:xfrm>
            <a:off x="419100" y="334962"/>
            <a:ext cx="9240838" cy="801688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8137" indent="-333375">
              <a:lnSpc>
                <a:spcPct val="100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Small Intestine</a:t>
            </a:r>
          </a:p>
        </p:txBody>
      </p:sp>
      <p:sp>
        <p:nvSpPr>
          <p:cNvPr id="41" name="Shape 41"/>
          <p:cNvSpPr/>
          <p:nvPr>
            <p:ph type="ctr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7239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14.21</a:t>
            </a:r>
          </a:p>
        </p:txBody>
      </p:sp>
      <p:sp>
        <p:nvSpPr>
          <p:cNvPr id="42" name="Shape 42"/>
          <p:cNvSpPr/>
          <p:nvPr/>
        </p:nvSpPr>
        <p:spPr>
          <a:xfrm>
            <a:off x="377825" y="7123112"/>
            <a:ext cx="4463802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43" name="Shape 43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485775" y="1763712"/>
            <a:ext cx="9090025" cy="2449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The body’s major digestive organ</a:t>
            </a:r>
            <a:endParaRPr sz="3400"/>
          </a:p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Site of nutrient absorption into the blood</a:t>
            </a:r>
            <a:endParaRPr sz="3400"/>
          </a:p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Muscular tube extending from the pyloric sphincter to the ileocecal valve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2"/>
      <p:bldP build="whole" bldLvl="1" animBg="1" rev="0" advAuto="0"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ubTitle" sz="quarter" idx="1"/>
          </p:nvPr>
        </p:nvSpPr>
        <p:spPr>
          <a:xfrm>
            <a:off x="419100" y="334962"/>
            <a:ext cx="9240838" cy="801688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8137" indent="-333375">
              <a:lnSpc>
                <a:spcPct val="100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Subdivisions of the Small Intestine</a:t>
            </a:r>
          </a:p>
        </p:txBody>
      </p:sp>
      <p:sp>
        <p:nvSpPr>
          <p:cNvPr id="48" name="Shape 48"/>
          <p:cNvSpPr/>
          <p:nvPr>
            <p:ph type="ctr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7239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14.22</a:t>
            </a:r>
          </a:p>
        </p:txBody>
      </p:sp>
      <p:sp>
        <p:nvSpPr>
          <p:cNvPr id="49" name="Shape 49"/>
          <p:cNvSpPr/>
          <p:nvPr/>
        </p:nvSpPr>
        <p:spPr>
          <a:xfrm>
            <a:off x="377825" y="7123112"/>
            <a:ext cx="4463802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50" name="Shape 50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419100" y="1858962"/>
            <a:ext cx="9090025" cy="423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8704" indent="-638704">
              <a:lnSpc>
                <a:spcPct val="8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Duodenum</a:t>
            </a:r>
            <a:endParaRPr sz="3400"/>
          </a:p>
          <a:p>
            <a:pPr lvl="1" marL="838200" indent="-3810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Attached to the stomach</a:t>
            </a:r>
            <a:endParaRPr sz="3000"/>
          </a:p>
          <a:p>
            <a:pPr lvl="1" marL="838200" indent="-3810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Curves around the head of the pancreas</a:t>
            </a:r>
            <a:endParaRPr sz="3000"/>
          </a:p>
          <a:p>
            <a:pPr marL="638704" indent="-638704">
              <a:lnSpc>
                <a:spcPct val="8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Jejunum</a:t>
            </a:r>
            <a:endParaRPr sz="3400"/>
          </a:p>
          <a:p>
            <a:pPr lvl="1" marL="838200" indent="-3810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Attaches anteriorly to the duodenum</a:t>
            </a:r>
            <a:endParaRPr sz="3000"/>
          </a:p>
          <a:p>
            <a:pPr marL="638704" indent="-638704">
              <a:lnSpc>
                <a:spcPct val="8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Ileum</a:t>
            </a:r>
            <a:endParaRPr sz="3400"/>
          </a:p>
          <a:p>
            <a:pPr lvl="1" marL="838200" indent="-3810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Extends from jejunum to large intestine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1"/>
      <p:bldP build="whole" bldLvl="1" animBg="1" rev="0" advAuto="0" spid="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00" y="704850"/>
            <a:ext cx="6954838" cy="5846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ubTitle" sz="quarter" idx="1"/>
          </p:nvPr>
        </p:nvSpPr>
        <p:spPr>
          <a:xfrm>
            <a:off x="419100" y="334962"/>
            <a:ext cx="9240838" cy="14478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Chemical Digestion in the Small Intestine</a:t>
            </a:r>
          </a:p>
        </p:txBody>
      </p:sp>
      <p:sp>
        <p:nvSpPr>
          <p:cNvPr id="57" name="Shape 57"/>
          <p:cNvSpPr/>
          <p:nvPr>
            <p:ph type="ctr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7239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14.23a</a:t>
            </a:r>
          </a:p>
        </p:txBody>
      </p:sp>
      <p:sp>
        <p:nvSpPr>
          <p:cNvPr id="58" name="Shape 58"/>
          <p:cNvSpPr/>
          <p:nvPr/>
        </p:nvSpPr>
        <p:spPr>
          <a:xfrm>
            <a:off x="377825" y="7123112"/>
            <a:ext cx="4463802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59" name="Shape 59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419100" y="2603500"/>
            <a:ext cx="9090025" cy="3163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Source of enzymes that are mixed with chyme</a:t>
            </a:r>
            <a:endParaRPr sz="3400"/>
          </a:p>
          <a:p>
            <a:pPr lvl="1" marL="889000" indent="-4318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Intestinal cells</a:t>
            </a:r>
            <a:endParaRPr sz="3400"/>
          </a:p>
          <a:p>
            <a:pPr lvl="1" marL="889000" indent="-4318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Pancreas</a:t>
            </a:r>
            <a:endParaRPr sz="3400"/>
          </a:p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Bile enters from the gall bladder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  <p:bldP build="whole" bldLvl="1" animBg="1" rev="0" advAuto="0" spid="6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ubTitle" sz="quarter" idx="1"/>
          </p:nvPr>
        </p:nvSpPr>
        <p:spPr>
          <a:xfrm>
            <a:off x="419100" y="334962"/>
            <a:ext cx="9240838" cy="14478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Chemical Digestion in the Small Intestine</a:t>
            </a:r>
          </a:p>
        </p:txBody>
      </p:sp>
      <p:sp>
        <p:nvSpPr>
          <p:cNvPr id="64" name="Shape 64"/>
          <p:cNvSpPr/>
          <p:nvPr>
            <p:ph type="ctr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7239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14.23b</a:t>
            </a:r>
          </a:p>
        </p:txBody>
      </p:sp>
      <p:sp>
        <p:nvSpPr>
          <p:cNvPr id="65" name="Shape 65"/>
          <p:cNvSpPr/>
          <p:nvPr/>
        </p:nvSpPr>
        <p:spPr>
          <a:xfrm>
            <a:off x="377825" y="7123112"/>
            <a:ext cx="4463802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66" name="Shape 66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8" name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856"/>
          <a:stretch>
            <a:fillRect/>
          </a:stretch>
        </p:blipFill>
        <p:spPr>
          <a:xfrm>
            <a:off x="769937" y="2100262"/>
            <a:ext cx="8540751" cy="4184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839787" y="6300787"/>
            <a:ext cx="1595438" cy="26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200"/>
              <a:t>Figure 14.6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1"/>
      <p:bldP build="whole" bldLvl="1" animBg="1" rev="0" advAuto="0" spid="6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ubTitle" sz="quarter" idx="1"/>
          </p:nvPr>
        </p:nvSpPr>
        <p:spPr>
          <a:xfrm>
            <a:off x="419100" y="334962"/>
            <a:ext cx="9240838" cy="7747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8137" indent="-333375">
              <a:lnSpc>
                <a:spcPct val="100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Villi of the Small Intestine</a:t>
            </a:r>
          </a:p>
        </p:txBody>
      </p:sp>
      <p:sp>
        <p:nvSpPr>
          <p:cNvPr id="72" name="Shape 72"/>
          <p:cNvSpPr/>
          <p:nvPr>
            <p:ph type="ctr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7239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14.24</a:t>
            </a:r>
          </a:p>
        </p:txBody>
      </p:sp>
      <p:sp>
        <p:nvSpPr>
          <p:cNvPr id="73" name="Shape 73"/>
          <p:cNvSpPr/>
          <p:nvPr/>
        </p:nvSpPr>
        <p:spPr>
          <a:xfrm>
            <a:off x="377825" y="7123112"/>
            <a:ext cx="4463802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419100" y="2268537"/>
            <a:ext cx="4619625" cy="3077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Fingerlike structures formed by the mucosa</a:t>
            </a:r>
            <a:endParaRPr sz="3400"/>
          </a:p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Give the small intestine more surface area</a:t>
            </a:r>
          </a:p>
        </p:txBody>
      </p:sp>
      <p:pic>
        <p:nvPicPr>
          <p:cNvPr id="77" name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411"/>
          <a:stretch>
            <a:fillRect/>
          </a:stretch>
        </p:blipFill>
        <p:spPr>
          <a:xfrm>
            <a:off x="5375275" y="1931987"/>
            <a:ext cx="4479925" cy="43084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5459412" y="6551612"/>
            <a:ext cx="1597026" cy="26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200"/>
              <a:t>Figure 14.7a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2"/>
      <p:bldP build="whole" bldLvl="1" animBg="1" rev="0" advAuto="0" spid="78" grpId="4"/>
      <p:bldP build="whole" bldLvl="1" animBg="1" rev="0" advAuto="0" spid="71" grpId="1"/>
      <p:bldP build="whole" bldLvl="1" animBg="1" rev="0" advAuto="0" spid="7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ubTitle" sz="quarter" idx="1"/>
          </p:nvPr>
        </p:nvSpPr>
        <p:spPr>
          <a:xfrm>
            <a:off x="419100" y="334962"/>
            <a:ext cx="9240838" cy="7747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marL="338137" indent="-333375">
              <a:lnSpc>
                <a:spcPct val="100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>
              <a:defRPr sz="32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Microvilli of the Small Intestine</a:t>
            </a:r>
          </a:p>
        </p:txBody>
      </p:sp>
      <p:sp>
        <p:nvSpPr>
          <p:cNvPr id="81" name="Shape 81"/>
          <p:cNvSpPr/>
          <p:nvPr>
            <p:ph type="ctrTitle"/>
          </p:nvPr>
        </p:nvSpPr>
        <p:spPr>
          <a:xfrm>
            <a:off x="8483600" y="7054850"/>
            <a:ext cx="1428750" cy="336550"/>
          </a:xfrm>
          <a:prstGeom prst="rect">
            <a:avLst/>
          </a:prstGeom>
        </p:spPr>
        <p:txBody>
          <a:bodyPr lIns="46799" tIns="46799" rIns="46799" bIns="46799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723900" algn="l"/>
              </a:tabLst>
              <a:def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i="0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sz="12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14.25</a:t>
            </a:r>
          </a:p>
        </p:txBody>
      </p:sp>
      <p:sp>
        <p:nvSpPr>
          <p:cNvPr id="82" name="Shape 82"/>
          <p:cNvSpPr/>
          <p:nvPr/>
        </p:nvSpPr>
        <p:spPr>
          <a:xfrm>
            <a:off x="377825" y="7123112"/>
            <a:ext cx="4463802" cy="22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000"/>
              <a:t>Copyright © 2003 Pearson Education, Inc. publishing as Benjamin Cummings</a:t>
            </a:r>
          </a:p>
        </p:txBody>
      </p:sp>
      <p:sp>
        <p:nvSpPr>
          <p:cNvPr id="83" name="Shape 83"/>
          <p:cNvSpPr/>
          <p:nvPr/>
        </p:nvSpPr>
        <p:spPr>
          <a:xfrm>
            <a:off x="0" y="0"/>
            <a:ext cx="168275" cy="1427163"/>
          </a:xfrm>
          <a:prstGeom prst="rect">
            <a:avLst/>
          </a:prstGeom>
          <a:solidFill>
            <a:srgbClr val="009999"/>
          </a:solidFill>
          <a:ln w="25560" cap="sq">
            <a:solidFill>
              <a:srgbClr val="0099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168275" y="252413"/>
            <a:ext cx="9828214" cy="1587"/>
          </a:xfrm>
          <a:prstGeom prst="line">
            <a:avLst/>
          </a:prstGeom>
          <a:ln w="38160" cap="sq">
            <a:solidFill>
              <a:srgbClr val="009999"/>
            </a:solidFill>
            <a:miter/>
          </a:ln>
        </p:spPr>
        <p:txBody>
          <a:bodyPr lIns="45719" rIns="45719"/>
          <a:lstStyle/>
          <a:p>
            <a:pPr>
              <a:lnSpc>
                <a:spcPct val="100000"/>
              </a:lnSpc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419100" y="3024187"/>
            <a:ext cx="6048375" cy="173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Small projections of the plasma membrane</a:t>
            </a:r>
            <a:endParaRPr sz="3400"/>
          </a:p>
          <a:p>
            <a:pPr marL="638704" indent="-638704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400"/>
              <a:t>Found on absorptive cells</a:t>
            </a:r>
          </a:p>
        </p:txBody>
      </p:sp>
      <p:pic>
        <p:nvPicPr>
          <p:cNvPr id="86" name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28913" b="5906"/>
          <a:stretch>
            <a:fillRect/>
          </a:stretch>
        </p:blipFill>
        <p:spPr>
          <a:xfrm>
            <a:off x="6972300" y="2268537"/>
            <a:ext cx="2636838" cy="352742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6972300" y="6048375"/>
            <a:ext cx="1597025" cy="26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215900" indent="-215900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200"/>
              <a:t>Figure 14.7c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3"/>
      <p:bldP build="whole" bldLvl="1" animBg="1" rev="0" advAuto="0" spid="80" grpId="1"/>
      <p:bldP build="whole" bldLvl="1" animBg="1" rev="0" advAuto="0" spid="85" grpId="2"/>
      <p:bldP build="whole" bldLvl="1" animBg="1" rev="0" advAuto="0" spid="87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